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70" r:id="rId4"/>
    <p:sldId id="271" r:id="rId5"/>
    <p:sldId id="269" r:id="rId6"/>
    <p:sldId id="267" r:id="rId7"/>
    <p:sldId id="266" r:id="rId8"/>
    <p:sldId id="268" r:id="rId9"/>
    <p:sldId id="257" r:id="rId10"/>
    <p:sldId id="258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C1530-47BA-4859-9B8E-003407342E4A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6D08-22D4-4976-BCB1-896912F3C6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Viskweek (bv. tong, tarbot, zeebaars, etc.)</a:t>
            </a:r>
            <a:endParaRPr lang="en-US" dirty="0" smtClean="0"/>
          </a:p>
          <a:p>
            <a:pPr lvl="0"/>
            <a:r>
              <a:rPr lang="nl-BE" dirty="0" smtClean="0"/>
              <a:t>Schaal- en schelpdierkweek (bv. mosselen, oesters, krabben, kreeften, etc.)</a:t>
            </a:r>
            <a:endParaRPr lang="en-US" dirty="0" smtClean="0"/>
          </a:p>
          <a:p>
            <a:pPr lvl="0"/>
            <a:r>
              <a:rPr lang="nl-BE" dirty="0" smtClean="0"/>
              <a:t>Zeewierkweek (bv. zeesla, suikerwier, etc.)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96D08-22D4-4976-BCB1-896912F3C69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178878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148646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33692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172238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203177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142646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89932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155992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168163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237016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335110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686800" cy="5429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99000-7704-4B9C-8B9F-AE36371AAA1F}" type="datetimeFigureOut">
              <a:rPr lang="nl-BE" smtClean="0"/>
              <a:pPr/>
              <a:t>17/06/2014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0DEAC-FB51-495F-B684-55732F3B08B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="" xmlns:p14="http://schemas.microsoft.com/office/powerpoint/2010/main" val="279294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image" Target="../media/image13.gif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8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79"/>
            <a:ext cx="1552381" cy="504762"/>
          </a:xfrm>
          <a:prstGeom prst="rect">
            <a:avLst/>
          </a:prstGeom>
          <a:noFill/>
        </p:spPr>
      </p:pic>
      <p:pic>
        <p:nvPicPr>
          <p:cNvPr id="9" name="Afbeelding 9" descr="Beschrijving: http://ao.vonet.be/nlapps/data/docattachments/VIA_VlaInActie_Pact2020(1)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548679"/>
            <a:ext cx="190500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fbeelding 10" descr="Beschrijving: http://ao.vonet.be/nlapps/data/docattachments/AO-logo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43178"/>
            <a:ext cx="162877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681" t="41477" r="40877" b="26786"/>
          <a:stretch/>
        </p:blipFill>
        <p:spPr bwMode="auto">
          <a:xfrm>
            <a:off x="2959592" y="2060848"/>
            <a:ext cx="3163570" cy="20574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642910" y="4599726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800" b="1" dirty="0"/>
              <a:t>Roadmap geïntegreerde aquacultuur voor Vlaanderen</a:t>
            </a:r>
            <a:endParaRPr lang="nl-BE" sz="2800" dirty="0"/>
          </a:p>
        </p:txBody>
      </p:sp>
    </p:spTree>
    <p:extLst>
      <p:ext uri="{BB962C8B-B14F-4D97-AF65-F5344CB8AC3E}">
        <p14:creationId xmlns="" xmlns:p14="http://schemas.microsoft.com/office/powerpoint/2010/main" val="196947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2335598"/>
              </p:ext>
            </p:extLst>
          </p:nvPr>
        </p:nvGraphicFramePr>
        <p:xfrm>
          <a:off x="251520" y="188640"/>
          <a:ext cx="8424936" cy="3960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388"/>
                <a:gridCol w="5485548"/>
              </a:tblGrid>
              <a:tr h="440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40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Kenniscentrum 1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 smtClean="0">
                          <a:effectLst/>
                        </a:rPr>
                        <a:t>UGent </a:t>
                      </a:r>
                      <a:r>
                        <a:rPr lang="nl-BE" sz="1600" b="1" dirty="0">
                          <a:effectLst/>
                        </a:rPr>
                        <a:t>– IOF </a:t>
                      </a:r>
                      <a:r>
                        <a:rPr lang="nl-BE" sz="1600" b="1" dirty="0" smtClean="0">
                          <a:effectLst/>
                        </a:rPr>
                        <a:t>consortium Aquaculture Ghent University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40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Partner, kennispartner aquacultuur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40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40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>
                          <a:effectLst/>
                        </a:rPr>
                        <a:t>Kenniscentrum 2</a:t>
                      </a:r>
                      <a:endParaRPr lang="nl-BE" sz="16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ILVO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40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Partner, kennispartner maricultuur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40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40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Andere partij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Flanders’ Maritime Cluster vzw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40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Partner, platformwerking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109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smtClean="0"/>
              <a:t>Situering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Nieuw Industrieel Beleid – Agentschap Ondernemen</a:t>
            </a:r>
          </a:p>
          <a:p>
            <a:r>
              <a:rPr lang="nl-BE" dirty="0" smtClean="0"/>
              <a:t>Industriegedreven </a:t>
            </a:r>
            <a:r>
              <a:rPr lang="nl-BE" dirty="0" err="1" smtClean="0"/>
              <a:t>roadmapping</a:t>
            </a:r>
            <a:r>
              <a:rPr lang="nl-BE" dirty="0" smtClean="0"/>
              <a:t> voor een waardeketen of een business case</a:t>
            </a:r>
          </a:p>
          <a:p>
            <a:r>
              <a:rPr lang="nl-BE" dirty="0" err="1" smtClean="0"/>
              <a:t>Blueprint</a:t>
            </a:r>
            <a:r>
              <a:rPr lang="nl-BE" dirty="0" smtClean="0"/>
              <a:t> voor toekenning Europese en Vlaamse subsidies voor de komende jaren</a:t>
            </a:r>
          </a:p>
          <a:p>
            <a:r>
              <a:rPr lang="nl-BE" dirty="0" smtClean="0"/>
              <a:t>Internationaal vermarkten van Vlaamse expertise</a:t>
            </a:r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err="1" smtClean="0"/>
              <a:t>Roadmap</a:t>
            </a:r>
            <a:r>
              <a:rPr lang="nl-BE" sz="2800" dirty="0" smtClean="0"/>
              <a:t> geïntegreerde aquacultuur voor Vlaanderen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Consortium:</a:t>
            </a:r>
          </a:p>
          <a:p>
            <a:pPr lvl="1"/>
            <a:r>
              <a:rPr lang="nl-BE" dirty="0" smtClean="0"/>
              <a:t>8 Vlaamse bedrijven, 4 </a:t>
            </a:r>
            <a:r>
              <a:rPr lang="nl-BE" dirty="0" err="1" smtClean="0"/>
              <a:t>KMO’s</a:t>
            </a:r>
            <a:endParaRPr lang="nl-BE" dirty="0" smtClean="0"/>
          </a:p>
          <a:p>
            <a:pPr lvl="1"/>
            <a:r>
              <a:rPr lang="nl-BE" dirty="0" smtClean="0"/>
              <a:t>2 Kennisinstellingen; 1 “Andere</a:t>
            </a:r>
            <a:r>
              <a:rPr lang="nl-BE" dirty="0" smtClean="0"/>
              <a:t>” </a:t>
            </a:r>
            <a:r>
              <a:rPr lang="nl-BE" dirty="0" smtClean="0"/>
              <a:t>partner</a:t>
            </a:r>
            <a:endParaRPr lang="nl-BE" dirty="0" smtClean="0"/>
          </a:p>
          <a:p>
            <a:pPr lvl="1"/>
            <a:endParaRPr lang="nl-BE" dirty="0" smtClean="0"/>
          </a:p>
        </p:txBody>
      </p:sp>
      <p:graphicFrame>
        <p:nvGraphicFramePr>
          <p:cNvPr id="4" name="Object 36"/>
          <p:cNvGraphicFramePr>
            <a:graphicFrameLocks noChangeAspect="1"/>
          </p:cNvGraphicFramePr>
          <p:nvPr/>
        </p:nvGraphicFramePr>
        <p:xfrm>
          <a:off x="4786314" y="4783941"/>
          <a:ext cx="3000397" cy="2120233"/>
        </p:xfrm>
        <a:graphic>
          <a:graphicData uri="http://schemas.openxmlformats.org/presentationml/2006/ole">
            <p:oleObj spid="_x0000_s24578" name="Acrobat Document" r:id="rId3" imgW="8020050" imgH="5667375" progId="AcroExch.Document.11">
              <p:embed/>
            </p:oleObj>
          </a:graphicData>
        </a:graphic>
      </p:graphicFrame>
      <p:pic>
        <p:nvPicPr>
          <p:cNvPr id="5" name="Picture 2" descr="http://www.sioen.be/sites/all/themes/sb_custom/images/sioen_industri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248024"/>
            <a:ext cx="1781175" cy="847725"/>
          </a:xfrm>
          <a:prstGeom prst="rect">
            <a:avLst/>
          </a:prstGeom>
          <a:noFill/>
        </p:spPr>
      </p:pic>
      <p:pic>
        <p:nvPicPr>
          <p:cNvPr id="6" name="Picture 16" descr="http://www.aquafeed.co.uk/userfiles/image/LOGO_INVE-Aquacultu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3224211"/>
            <a:ext cx="1905000" cy="895351"/>
          </a:xfrm>
          <a:prstGeom prst="rect">
            <a:avLst/>
          </a:prstGeom>
          <a:noFill/>
        </p:spPr>
      </p:pic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93986" y="3386136"/>
            <a:ext cx="1371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6925" y="3214686"/>
            <a:ext cx="152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5404099"/>
            <a:ext cx="1605004" cy="737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7554" y="5426883"/>
            <a:ext cx="1521568" cy="64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5" descr="C:\Documents and Settings\mdrouill\My Documents\Aqua Innova\Naam Logo Website\ugent 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5212569"/>
            <a:ext cx="1422083" cy="1006793"/>
          </a:xfrm>
          <a:prstGeom prst="rect">
            <a:avLst/>
          </a:prstGeom>
          <a:noFill/>
        </p:spPr>
      </p:pic>
      <p:pic>
        <p:nvPicPr>
          <p:cNvPr id="12" name="Picture 38" descr="http://www.pures.be/afbeeldingen/logo%20pures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10" y="3998123"/>
            <a:ext cx="1176339" cy="1176339"/>
          </a:xfrm>
          <a:prstGeom prst="rect">
            <a:avLst/>
          </a:prstGeom>
          <a:noFill/>
        </p:spPr>
      </p:pic>
      <p:pic>
        <p:nvPicPr>
          <p:cNvPr id="13" name="Picture 4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3108" y="4355313"/>
            <a:ext cx="2214286" cy="51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86314" y="4175398"/>
            <a:ext cx="2005714" cy="82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500826" y="453659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dirty="0" err="1" smtClean="0">
                <a:solidFill>
                  <a:srgbClr val="002060"/>
                </a:solidFill>
              </a:rPr>
              <a:t>Brevisco</a:t>
            </a:r>
            <a:r>
              <a:rPr lang="nl-BE" sz="2400" b="1" dirty="0" smtClean="0">
                <a:solidFill>
                  <a:srgbClr val="002060"/>
                </a:solidFill>
              </a:rPr>
              <a:t> bvba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err="1" smtClean="0"/>
              <a:t>Roadmap</a:t>
            </a:r>
            <a:r>
              <a:rPr lang="nl-BE" sz="2800" dirty="0" smtClean="0"/>
              <a:t> </a:t>
            </a:r>
            <a:r>
              <a:rPr lang="nl-BE" sz="2800" dirty="0" smtClean="0"/>
              <a:t>geïntegreerde aquacultuur voor </a:t>
            </a:r>
            <a:r>
              <a:rPr lang="nl-BE" sz="2800" dirty="0" smtClean="0"/>
              <a:t>Vlaanderen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Traject tot nu toe:</a:t>
            </a:r>
          </a:p>
          <a:p>
            <a:pPr lvl="1"/>
            <a:r>
              <a:rPr lang="nl-BE" sz="2400" dirty="0" smtClean="0"/>
              <a:t>Maart 2014: Indiening voorstel door consortium</a:t>
            </a:r>
          </a:p>
          <a:p>
            <a:pPr lvl="1"/>
            <a:r>
              <a:rPr lang="nl-BE" sz="2400" dirty="0" smtClean="0"/>
              <a:t>Mei 2014: 8 </a:t>
            </a:r>
            <a:r>
              <a:rPr lang="nl-BE" sz="2400" dirty="0" err="1" smtClean="0"/>
              <a:t>roadmap-projecten</a:t>
            </a:r>
            <a:r>
              <a:rPr lang="nl-BE" sz="2400" dirty="0" smtClean="0"/>
              <a:t> principieel goedgekeurd</a:t>
            </a:r>
          </a:p>
          <a:p>
            <a:pPr lvl="1"/>
            <a:r>
              <a:rPr lang="nl-BE" sz="2400" dirty="0" smtClean="0"/>
              <a:t>Juni 2014: Bespreking op Agentschap Ondernemen + finale aanpassingen proposal</a:t>
            </a:r>
          </a:p>
          <a:p>
            <a:pPr lvl="1"/>
            <a:r>
              <a:rPr lang="nl-BE" sz="2400" dirty="0" smtClean="0"/>
              <a:t>Najaar 2014: Start project</a:t>
            </a:r>
          </a:p>
          <a:p>
            <a:endParaRPr lang="nl-BE" sz="240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err="1" smtClean="0"/>
              <a:t>Roadmap</a:t>
            </a:r>
            <a:r>
              <a:rPr lang="nl-BE" sz="2800" dirty="0" smtClean="0"/>
              <a:t> geïntegreerde aquacultuur voor Vlaanderen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Algemene doelstelling: </a:t>
            </a:r>
            <a:r>
              <a:rPr lang="nl-BE" dirty="0" err="1" smtClean="0"/>
              <a:t>roadmap</a:t>
            </a:r>
            <a:r>
              <a:rPr lang="nl-BE" dirty="0" smtClean="0"/>
              <a:t> waardeketen geïntegreerde aquacultuur</a:t>
            </a:r>
          </a:p>
          <a:p>
            <a:r>
              <a:rPr lang="nl-BE" dirty="0" smtClean="0"/>
              <a:t>5 werkpakketten:</a:t>
            </a:r>
            <a:endParaRPr lang="nl-BE" dirty="0" smtClean="0"/>
          </a:p>
          <a:p>
            <a:pPr marL="914400" lvl="1" indent="-514350">
              <a:buFont typeface="+mj-lt"/>
              <a:buAutoNum type="arabicPeriod"/>
            </a:pPr>
            <a:r>
              <a:rPr lang="nl-BE" sz="2400" u="sng" dirty="0" err="1" smtClean="0"/>
              <a:t>State-of</a:t>
            </a:r>
            <a:r>
              <a:rPr lang="nl-BE" sz="2400" u="sng" dirty="0" err="1" smtClean="0"/>
              <a:t>-</a:t>
            </a:r>
            <a:r>
              <a:rPr lang="nl-BE" sz="2400" u="sng" dirty="0" err="1" smtClean="0"/>
              <a:t>the</a:t>
            </a:r>
            <a:r>
              <a:rPr lang="nl-BE" sz="2400" u="sng" dirty="0" err="1" smtClean="0"/>
              <a:t>-</a:t>
            </a:r>
            <a:r>
              <a:rPr lang="nl-BE" sz="2400" u="sng" dirty="0" err="1" smtClean="0"/>
              <a:t>art</a:t>
            </a:r>
            <a:r>
              <a:rPr lang="nl-BE" sz="2400" dirty="0" smtClean="0"/>
              <a:t> </a:t>
            </a:r>
            <a:r>
              <a:rPr lang="nl-BE" sz="2400" dirty="0" smtClean="0"/>
              <a:t>m.b.t. (geïntegreerde) aquacultuur </a:t>
            </a:r>
            <a:r>
              <a:rPr lang="nl-BE" sz="2400" dirty="0" smtClean="0"/>
              <a:t>op </a:t>
            </a:r>
            <a:r>
              <a:rPr lang="nl-BE" sz="2400" dirty="0" smtClean="0"/>
              <a:t>Vlaams/Belgisch, Europees en </a:t>
            </a:r>
            <a:r>
              <a:rPr lang="nl-BE" sz="2400" dirty="0" smtClean="0"/>
              <a:t>wereldniveau</a:t>
            </a:r>
            <a:endParaRPr lang="en-US" sz="24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nl-BE" sz="2400" u="sng" dirty="0" err="1" smtClean="0"/>
              <a:t>Waardeketenanalyse</a:t>
            </a:r>
            <a:r>
              <a:rPr lang="nl-BE" sz="2400" u="sng" dirty="0" smtClean="0"/>
              <a:t> </a:t>
            </a:r>
            <a:r>
              <a:rPr lang="nl-BE" sz="2400" u="sng" dirty="0" smtClean="0"/>
              <a:t>+ </a:t>
            </a:r>
            <a:r>
              <a:rPr lang="nl-BE" sz="2400" u="sng" dirty="0" err="1" smtClean="0"/>
              <a:t>vermarktingspotentieel</a:t>
            </a:r>
            <a:r>
              <a:rPr lang="nl-BE" sz="2400" u="sng" dirty="0" smtClean="0"/>
              <a:t> </a:t>
            </a:r>
            <a:r>
              <a:rPr lang="nl-BE" sz="2400" dirty="0" smtClean="0"/>
              <a:t>geïntegreerde </a:t>
            </a:r>
            <a:r>
              <a:rPr lang="nl-BE" sz="2400" dirty="0" err="1" smtClean="0"/>
              <a:t>aquacultuurproductie</a:t>
            </a:r>
            <a:r>
              <a:rPr lang="nl-BE" sz="2400" dirty="0" smtClean="0"/>
              <a:t>: eindproducten, technologie</a:t>
            </a:r>
            <a:r>
              <a:rPr lang="nl-BE" sz="2400" dirty="0" smtClean="0"/>
              <a:t>, diensten en </a:t>
            </a:r>
            <a:r>
              <a:rPr lang="nl-BE" sz="2400" dirty="0" err="1" smtClean="0"/>
              <a:t>know-how</a:t>
            </a:r>
            <a:endParaRPr lang="en-US" sz="24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nl-BE" sz="2400" u="sng" dirty="0" smtClean="0"/>
              <a:t>Identificatie en </a:t>
            </a:r>
            <a:r>
              <a:rPr lang="nl-BE" sz="2400" u="sng" dirty="0" err="1" smtClean="0"/>
              <a:t>kwantificatie</a:t>
            </a:r>
            <a:r>
              <a:rPr lang="nl-BE" sz="2400" u="sng" dirty="0" smtClean="0"/>
              <a:t> </a:t>
            </a:r>
            <a:r>
              <a:rPr lang="nl-BE" sz="2400" u="sng" dirty="0" smtClean="0"/>
              <a:t>innovatiepotentieel </a:t>
            </a:r>
            <a:r>
              <a:rPr lang="nl-BE" sz="2400" dirty="0" smtClean="0"/>
              <a:t>: eindproducten</a:t>
            </a:r>
            <a:r>
              <a:rPr lang="nl-BE" sz="2400" dirty="0" smtClean="0"/>
              <a:t>, </a:t>
            </a:r>
            <a:r>
              <a:rPr lang="nl-BE" sz="2400" dirty="0" smtClean="0"/>
              <a:t>technologie</a:t>
            </a:r>
            <a:r>
              <a:rPr lang="nl-BE" sz="2400" dirty="0" smtClean="0"/>
              <a:t>, diensten en </a:t>
            </a:r>
            <a:r>
              <a:rPr lang="nl-BE" sz="2400" dirty="0" err="1" smtClean="0"/>
              <a:t>know-how</a:t>
            </a:r>
            <a:endParaRPr lang="en-US" sz="24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nl-BE" sz="2400" dirty="0" smtClean="0"/>
              <a:t>Technisch/economische </a:t>
            </a:r>
            <a:r>
              <a:rPr lang="nl-BE" sz="2400" u="sng" dirty="0" smtClean="0"/>
              <a:t>definitie van 2-4 pilootprojecten</a:t>
            </a:r>
            <a:endParaRPr lang="en-US" sz="2400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nl-BE" sz="2400" dirty="0" smtClean="0"/>
              <a:t> </a:t>
            </a:r>
            <a:r>
              <a:rPr lang="nl-BE" sz="2400" u="sng" dirty="0" err="1" smtClean="0"/>
              <a:t>Roadmap-rapport</a:t>
            </a:r>
            <a:r>
              <a:rPr lang="nl-BE" sz="2400" dirty="0" smtClean="0"/>
              <a:t>, disseminatie, coördinatie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Aquacultuur-technisch</a:t>
            </a:r>
            <a:r>
              <a:rPr lang="nl-B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nl-BE" dirty="0" smtClean="0"/>
              <a:t>Enkel </a:t>
            </a:r>
            <a:r>
              <a:rPr lang="nl-BE" dirty="0" smtClean="0"/>
              <a:t>mariene </a:t>
            </a:r>
            <a:r>
              <a:rPr lang="nl-BE" dirty="0" smtClean="0"/>
              <a:t>aquacultuur</a:t>
            </a:r>
          </a:p>
          <a:p>
            <a:pPr marL="285750" indent="-285750"/>
            <a:r>
              <a:rPr lang="nl-BE" dirty="0" smtClean="0"/>
              <a:t>Nadruk </a:t>
            </a:r>
            <a:r>
              <a:rPr lang="nl-BE" dirty="0" smtClean="0"/>
              <a:t>op integratie</a:t>
            </a:r>
          </a:p>
          <a:p>
            <a:pPr marL="285750" indent="-285750"/>
            <a:r>
              <a:rPr lang="nl-BE" dirty="0" smtClean="0"/>
              <a:t>Focus </a:t>
            </a:r>
            <a:r>
              <a:rPr lang="nl-BE" dirty="0" smtClean="0"/>
              <a:t>op viskweek, </a:t>
            </a:r>
            <a:r>
              <a:rPr lang="nl-BE" dirty="0" err="1" smtClean="0"/>
              <a:t>schaal-en</a:t>
            </a:r>
            <a:r>
              <a:rPr lang="nl-BE" dirty="0" smtClean="0"/>
              <a:t> schelpdieren en zeewierkweek 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Beoogde markten/producten/diensten: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dirty="0" smtClean="0"/>
              <a:t>Voeding en voedingssupplementen</a:t>
            </a:r>
            <a:endParaRPr lang="en-US" dirty="0" smtClean="0"/>
          </a:p>
          <a:p>
            <a:pPr lvl="0"/>
            <a:r>
              <a:rPr lang="nl-BE" dirty="0" smtClean="0"/>
              <a:t>Diervoeding</a:t>
            </a:r>
            <a:endParaRPr lang="en-US" dirty="0" smtClean="0"/>
          </a:p>
          <a:p>
            <a:pPr lvl="0"/>
            <a:r>
              <a:rPr lang="nl-BE" dirty="0" smtClean="0"/>
              <a:t>Chemie</a:t>
            </a:r>
            <a:endParaRPr lang="en-US" dirty="0" smtClean="0"/>
          </a:p>
          <a:p>
            <a:pPr lvl="0"/>
            <a:r>
              <a:rPr lang="nl-BE" dirty="0" smtClean="0"/>
              <a:t>Biobrandstof en -energie</a:t>
            </a:r>
            <a:endParaRPr lang="en-US" dirty="0" smtClean="0"/>
          </a:p>
          <a:p>
            <a:r>
              <a:rPr lang="nl-BE" dirty="0" smtClean="0"/>
              <a:t>Kustverdediging, erosiebescherming en </a:t>
            </a:r>
            <a:r>
              <a:rPr lang="nl-BE" dirty="0" smtClean="0"/>
              <a:t>natuurcompensatie</a:t>
            </a:r>
          </a:p>
          <a:p>
            <a:pPr lvl="0"/>
            <a:r>
              <a:rPr lang="nl-BE" dirty="0" err="1" smtClean="0"/>
              <a:t>Bioremediatie</a:t>
            </a:r>
            <a:endParaRPr lang="en-US" dirty="0" smtClean="0"/>
          </a:p>
          <a:p>
            <a:pPr lvl="0"/>
            <a:r>
              <a:rPr lang="nl-BE" dirty="0" smtClean="0"/>
              <a:t>Consultancy</a:t>
            </a:r>
          </a:p>
          <a:p>
            <a:r>
              <a:rPr lang="nl-BE" dirty="0" smtClean="0"/>
              <a:t>Toeleveranciers: bv </a:t>
            </a:r>
            <a:r>
              <a:rPr lang="nl-BE" dirty="0" err="1" smtClean="0"/>
              <a:t>monitoring</a:t>
            </a:r>
            <a:r>
              <a:rPr lang="nl-BE" dirty="0" smtClean="0"/>
              <a:t>, voeder, technisch textiel, kooien,…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Aquavalue</a:t>
            </a:r>
            <a:r>
              <a:rPr lang="nl-BE" dirty="0" smtClean="0"/>
              <a:t>: technische gegevens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Budget: 478.920 €, 20% </a:t>
            </a:r>
            <a:r>
              <a:rPr lang="nl-BE" dirty="0" err="1" smtClean="0"/>
              <a:t>in-kind</a:t>
            </a:r>
            <a:r>
              <a:rPr lang="nl-BE" dirty="0" smtClean="0"/>
              <a:t> gefinancierd</a:t>
            </a:r>
          </a:p>
          <a:p>
            <a:r>
              <a:rPr lang="nl-BE" dirty="0" smtClean="0"/>
              <a:t>Start: 1 oktober 2014</a:t>
            </a:r>
          </a:p>
          <a:p>
            <a:r>
              <a:rPr lang="nl-BE" dirty="0" smtClean="0"/>
              <a:t>Duur: 12 maanden</a:t>
            </a:r>
          </a:p>
          <a:p>
            <a:r>
              <a:rPr lang="nl-BE" dirty="0" smtClean="0"/>
              <a:t>Ondersteuning door AO betreffende methodologie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537" y="3534378"/>
            <a:ext cx="9096463" cy="3323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7429703"/>
              </p:ext>
            </p:extLst>
          </p:nvPr>
        </p:nvGraphicFramePr>
        <p:xfrm>
          <a:off x="251520" y="71414"/>
          <a:ext cx="8424936" cy="7147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388"/>
                <a:gridCol w="5485548"/>
              </a:tblGrid>
              <a:tr h="28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Indiener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SIOEN Industries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8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Projectcoördinator, zeewiercultivatie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8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8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Onderneming 1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dotOcean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Partner, monitoringtechieken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Onderneming 2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INVE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Partner, voedingssupplementen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Onderneming 3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Brevisco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Partner, maricultuur expert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Onderneming 4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Etablissementen Franz Colruyt NV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35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Partner, retail, duurzaamheidscores, economische en ecologische haalbaarheid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Onderneming 5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Ecoast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Partner, systeemecologie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>
                          <a:effectLst/>
                        </a:rPr>
                        <a:t>Onderneming 6</a:t>
                      </a:r>
                      <a:endParaRPr lang="nl-BE" sz="16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Dredging International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435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Partner, kustverdediging, erosiebescherming, waterbouw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 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 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Onderneming 7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</a:rPr>
                        <a:t>PURES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>
                          <a:effectLst/>
                        </a:rPr>
                        <a:t>Rol</a:t>
                      </a:r>
                      <a:endParaRPr lang="nl-BE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effectLst/>
                        </a:rPr>
                        <a:t>Partner, voedingssuplementen</a:t>
                      </a:r>
                      <a:endParaRPr lang="nl-BE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  <a:tr h="244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6001" marR="460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16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376</Words>
  <Application>Microsoft Office PowerPoint</Application>
  <PresentationFormat>On-screen Show 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Adobe Acrobat Document</vt:lpstr>
      <vt:lpstr>Slide 1</vt:lpstr>
      <vt:lpstr>Situering</vt:lpstr>
      <vt:lpstr>Roadmap geïntegreerde aquacultuur voor Vlaanderen </vt:lpstr>
      <vt:lpstr>Roadmap geïntegreerde aquacultuur voor Vlaanderen</vt:lpstr>
      <vt:lpstr>Roadmap geïntegreerde aquacultuur voor Vlaanderen </vt:lpstr>
      <vt:lpstr>Aquacultuur-technisch:</vt:lpstr>
      <vt:lpstr>Beoogde markten/producten/diensten:</vt:lpstr>
      <vt:lpstr>Aquavalue: technische gegevens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Nevejan</dc:creator>
  <cp:lastModifiedBy>mdrouill</cp:lastModifiedBy>
  <cp:revision>11</cp:revision>
  <dcterms:created xsi:type="dcterms:W3CDTF">2014-03-31T07:52:42Z</dcterms:created>
  <dcterms:modified xsi:type="dcterms:W3CDTF">2014-06-17T16:04:26Z</dcterms:modified>
</cp:coreProperties>
</file>