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64" r:id="rId2"/>
    <p:sldId id="257" r:id="rId3"/>
    <p:sldId id="277" r:id="rId4"/>
    <p:sldId id="271" r:id="rId5"/>
    <p:sldId id="266" r:id="rId6"/>
    <p:sldId id="267" r:id="rId7"/>
    <p:sldId id="270" r:id="rId8"/>
    <p:sldId id="268" r:id="rId9"/>
    <p:sldId id="269" r:id="rId10"/>
    <p:sldId id="258" r:id="rId11"/>
    <p:sldId id="260" r:id="rId12"/>
    <p:sldId id="261" r:id="rId13"/>
    <p:sldId id="262" r:id="rId14"/>
    <p:sldId id="272" r:id="rId15"/>
    <p:sldId id="278" r:id="rId16"/>
    <p:sldId id="273" r:id="rId17"/>
    <p:sldId id="279" r:id="rId18"/>
    <p:sldId id="274" r:id="rId19"/>
    <p:sldId id="275" r:id="rId20"/>
    <p:sldId id="276" r:id="rId21"/>
  </p:sldIdLst>
  <p:sldSz cx="9144000" cy="6858000" type="screen4x3"/>
  <p:notesSz cx="6858000" cy="9144000"/>
  <p:defaultTextStyle>
    <a:defPPr>
      <a:defRPr lang="nl-B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894" y="27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1EBB643-BC0B-4DF7-B1C0-FD1D15844A66}" type="datetimeFigureOut">
              <a:rPr lang="en-US"/>
              <a:pPr>
                <a:defRPr/>
              </a:pPr>
              <a:t>6/17/2014</a:t>
            </a:fld>
            <a:endParaRPr lang="en-US"/>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US" noProof="0" smtClean="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8C1C19C-0584-4A9C-9D13-D72DACE41322}"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nl-NL" smtClean="0"/>
              <a:t>Klik om de stijl te bewerken</a:t>
            </a:r>
            <a:endParaRPr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smtClean="0"/>
              <a:t>Klik om het opmaakprofiel van de modelondertitel te bewerken</a:t>
            </a:r>
            <a:endParaRPr lang="en-US"/>
          </a:p>
        </p:txBody>
      </p:sp>
      <p:sp>
        <p:nvSpPr>
          <p:cNvPr id="4" name="Tijdelijke aanduiding voor datum 29"/>
          <p:cNvSpPr>
            <a:spLocks noGrp="1"/>
          </p:cNvSpPr>
          <p:nvPr>
            <p:ph type="dt" sz="half" idx="10"/>
          </p:nvPr>
        </p:nvSpPr>
        <p:spPr/>
        <p:txBody>
          <a:bodyPr/>
          <a:lstStyle>
            <a:lvl1pPr>
              <a:defRPr/>
            </a:lvl1pPr>
          </a:lstStyle>
          <a:p>
            <a:pPr>
              <a:defRPr/>
            </a:pPr>
            <a:fld id="{1AC3C863-5C13-4A5E-9EFA-87896F0F1B4D}" type="datetime1">
              <a:rPr lang="en-US"/>
              <a:pPr>
                <a:defRPr/>
              </a:pPr>
              <a:t>6/17/2014</a:t>
            </a:fld>
            <a:endParaRPr lang="en-US"/>
          </a:p>
        </p:txBody>
      </p:sp>
      <p:sp>
        <p:nvSpPr>
          <p:cNvPr id="5" name="Tijdelijke aanduiding voor voettekst 18"/>
          <p:cNvSpPr>
            <a:spLocks noGrp="1"/>
          </p:cNvSpPr>
          <p:nvPr>
            <p:ph type="ftr" sz="quarter" idx="11"/>
          </p:nvPr>
        </p:nvSpPr>
        <p:spPr/>
        <p:txBody>
          <a:bodyPr/>
          <a:lstStyle>
            <a:lvl1pPr>
              <a:defRPr/>
            </a:lvl1pPr>
          </a:lstStyle>
          <a:p>
            <a:pPr>
              <a:defRPr/>
            </a:pPr>
            <a:r>
              <a:rPr lang="en-US"/>
              <a:t>Culinary aquaculture: The Omega Perch</a:t>
            </a:r>
          </a:p>
        </p:txBody>
      </p:sp>
      <p:sp>
        <p:nvSpPr>
          <p:cNvPr id="6" name="Tijdelijke aanduiding voor dianummer 26"/>
          <p:cNvSpPr>
            <a:spLocks noGrp="1"/>
          </p:cNvSpPr>
          <p:nvPr>
            <p:ph type="sldNum" sz="quarter" idx="12"/>
          </p:nvPr>
        </p:nvSpPr>
        <p:spPr/>
        <p:txBody>
          <a:bodyPr/>
          <a:lstStyle>
            <a:lvl1pPr>
              <a:defRPr/>
            </a:lvl1pPr>
          </a:lstStyle>
          <a:p>
            <a:pPr>
              <a:defRPr/>
            </a:pPr>
            <a:fld id="{61D2448B-50BA-4821-A1AC-8A3EFC14BB33}" type="slidenum">
              <a:rPr lang="en-US"/>
              <a:pPr>
                <a:defRPr/>
              </a:pPr>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9"/>
          <p:cNvSpPr>
            <a:spLocks noGrp="1"/>
          </p:cNvSpPr>
          <p:nvPr>
            <p:ph type="dt" sz="half" idx="10"/>
          </p:nvPr>
        </p:nvSpPr>
        <p:spPr/>
        <p:txBody>
          <a:bodyPr/>
          <a:lstStyle>
            <a:lvl1pPr>
              <a:defRPr/>
            </a:lvl1pPr>
          </a:lstStyle>
          <a:p>
            <a:pPr>
              <a:defRPr/>
            </a:pPr>
            <a:fld id="{02B25D74-CDDA-4692-BEEA-A0069C7C0505}" type="datetime1">
              <a:rPr lang="en-US"/>
              <a:pPr>
                <a:defRPr/>
              </a:pPr>
              <a:t>6/17/2014</a:t>
            </a:fld>
            <a:endParaRPr lang="en-US"/>
          </a:p>
        </p:txBody>
      </p:sp>
      <p:sp>
        <p:nvSpPr>
          <p:cNvPr id="5" name="Tijdelijke aanduiding voor voettekst 21"/>
          <p:cNvSpPr>
            <a:spLocks noGrp="1"/>
          </p:cNvSpPr>
          <p:nvPr>
            <p:ph type="ftr" sz="quarter" idx="11"/>
          </p:nvPr>
        </p:nvSpPr>
        <p:spPr/>
        <p:txBody>
          <a:bodyPr/>
          <a:lstStyle>
            <a:lvl1pPr>
              <a:defRPr/>
            </a:lvl1pPr>
          </a:lstStyle>
          <a:p>
            <a:pPr>
              <a:defRPr/>
            </a:pPr>
            <a:r>
              <a:rPr lang="en-US"/>
              <a:t>Culinary aquaculture: The Omega Perch</a:t>
            </a:r>
          </a:p>
        </p:txBody>
      </p:sp>
      <p:sp>
        <p:nvSpPr>
          <p:cNvPr id="6" name="Tijdelijke aanduiding voor dianummer 17"/>
          <p:cNvSpPr>
            <a:spLocks noGrp="1"/>
          </p:cNvSpPr>
          <p:nvPr>
            <p:ph type="sldNum" sz="quarter" idx="12"/>
          </p:nvPr>
        </p:nvSpPr>
        <p:spPr/>
        <p:txBody>
          <a:bodyPr/>
          <a:lstStyle>
            <a:lvl1pPr>
              <a:defRPr/>
            </a:lvl1pPr>
          </a:lstStyle>
          <a:p>
            <a:pPr>
              <a:defRPr/>
            </a:pPr>
            <a:fld id="{EACC2EA5-0CD0-4476-8D5C-74BF842A16EF}"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9"/>
          <p:cNvSpPr>
            <a:spLocks noGrp="1"/>
          </p:cNvSpPr>
          <p:nvPr>
            <p:ph type="dt" sz="half" idx="10"/>
          </p:nvPr>
        </p:nvSpPr>
        <p:spPr/>
        <p:txBody>
          <a:bodyPr/>
          <a:lstStyle>
            <a:lvl1pPr>
              <a:defRPr/>
            </a:lvl1pPr>
          </a:lstStyle>
          <a:p>
            <a:pPr>
              <a:defRPr/>
            </a:pPr>
            <a:fld id="{2B34895A-F658-4D5A-BE87-B343F4232157}" type="datetime1">
              <a:rPr lang="en-US"/>
              <a:pPr>
                <a:defRPr/>
              </a:pPr>
              <a:t>6/17/2014</a:t>
            </a:fld>
            <a:endParaRPr lang="en-US"/>
          </a:p>
        </p:txBody>
      </p:sp>
      <p:sp>
        <p:nvSpPr>
          <p:cNvPr id="5" name="Tijdelijke aanduiding voor voettekst 21"/>
          <p:cNvSpPr>
            <a:spLocks noGrp="1"/>
          </p:cNvSpPr>
          <p:nvPr>
            <p:ph type="ftr" sz="quarter" idx="11"/>
          </p:nvPr>
        </p:nvSpPr>
        <p:spPr/>
        <p:txBody>
          <a:bodyPr/>
          <a:lstStyle>
            <a:lvl1pPr>
              <a:defRPr/>
            </a:lvl1pPr>
          </a:lstStyle>
          <a:p>
            <a:pPr>
              <a:defRPr/>
            </a:pPr>
            <a:r>
              <a:rPr lang="en-US"/>
              <a:t>Culinary aquaculture: The Omega Perch</a:t>
            </a:r>
          </a:p>
        </p:txBody>
      </p:sp>
      <p:sp>
        <p:nvSpPr>
          <p:cNvPr id="6" name="Tijdelijke aanduiding voor dianummer 17"/>
          <p:cNvSpPr>
            <a:spLocks noGrp="1"/>
          </p:cNvSpPr>
          <p:nvPr>
            <p:ph type="sldNum" sz="quarter" idx="12"/>
          </p:nvPr>
        </p:nvSpPr>
        <p:spPr/>
        <p:txBody>
          <a:bodyPr/>
          <a:lstStyle>
            <a:lvl1pPr>
              <a:defRPr/>
            </a:lvl1pPr>
          </a:lstStyle>
          <a:p>
            <a:pPr>
              <a:defRPr/>
            </a:pPr>
            <a:fld id="{AA9EB1EA-6992-49CC-ACD4-64A12E70C983}"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9"/>
          <p:cNvSpPr>
            <a:spLocks noGrp="1"/>
          </p:cNvSpPr>
          <p:nvPr>
            <p:ph type="dt" sz="half" idx="10"/>
          </p:nvPr>
        </p:nvSpPr>
        <p:spPr/>
        <p:txBody>
          <a:bodyPr/>
          <a:lstStyle>
            <a:lvl1pPr>
              <a:defRPr/>
            </a:lvl1pPr>
          </a:lstStyle>
          <a:p>
            <a:pPr>
              <a:defRPr/>
            </a:pPr>
            <a:fld id="{B5123767-4154-40CC-BE04-A4560E1EDF48}" type="datetime1">
              <a:rPr lang="en-US"/>
              <a:pPr>
                <a:defRPr/>
              </a:pPr>
              <a:t>6/17/2014</a:t>
            </a:fld>
            <a:endParaRPr lang="en-US"/>
          </a:p>
        </p:txBody>
      </p:sp>
      <p:sp>
        <p:nvSpPr>
          <p:cNvPr id="5" name="Tijdelijke aanduiding voor voettekst 21"/>
          <p:cNvSpPr>
            <a:spLocks noGrp="1"/>
          </p:cNvSpPr>
          <p:nvPr>
            <p:ph type="ftr" sz="quarter" idx="11"/>
          </p:nvPr>
        </p:nvSpPr>
        <p:spPr/>
        <p:txBody>
          <a:bodyPr/>
          <a:lstStyle>
            <a:lvl1pPr>
              <a:defRPr/>
            </a:lvl1pPr>
          </a:lstStyle>
          <a:p>
            <a:pPr>
              <a:defRPr/>
            </a:pPr>
            <a:r>
              <a:rPr lang="en-US"/>
              <a:t>Culinary aquaculture: The Omega Perch</a:t>
            </a:r>
          </a:p>
        </p:txBody>
      </p:sp>
      <p:sp>
        <p:nvSpPr>
          <p:cNvPr id="6" name="Tijdelijke aanduiding voor dianummer 17"/>
          <p:cNvSpPr>
            <a:spLocks noGrp="1"/>
          </p:cNvSpPr>
          <p:nvPr>
            <p:ph type="sldNum" sz="quarter" idx="12"/>
          </p:nvPr>
        </p:nvSpPr>
        <p:spPr/>
        <p:txBody>
          <a:bodyPr/>
          <a:lstStyle>
            <a:lvl1pPr>
              <a:defRPr/>
            </a:lvl1pPr>
          </a:lstStyle>
          <a:p>
            <a:pPr>
              <a:defRPr/>
            </a:pPr>
            <a:fld id="{21BE21E6-325C-49F3-8E33-5BE652FE67A8}"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B9DA5EF-4B8D-4B9E-A4A7-120261A0DC53}" type="datetime1">
              <a:rPr lang="en-US"/>
              <a:pPr>
                <a:defRPr/>
              </a:pPr>
              <a:t>6/17/2014</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r>
              <a:rPr lang="en-US"/>
              <a:t>Culinary aquaculture: The Omega Perch</a:t>
            </a:r>
          </a:p>
        </p:txBody>
      </p:sp>
      <p:sp>
        <p:nvSpPr>
          <p:cNvPr id="6" name="Tijdelijke aanduiding voor dianummer 5"/>
          <p:cNvSpPr>
            <a:spLocks noGrp="1"/>
          </p:cNvSpPr>
          <p:nvPr>
            <p:ph type="sldNum" sz="quarter" idx="12"/>
          </p:nvPr>
        </p:nvSpPr>
        <p:spPr/>
        <p:txBody>
          <a:bodyPr/>
          <a:lstStyle>
            <a:lvl1pPr>
              <a:defRPr/>
            </a:lvl1pPr>
          </a:lstStyle>
          <a:p>
            <a:pPr>
              <a:defRPr/>
            </a:pPr>
            <a:fld id="{F9F015A0-841E-49A4-8615-97BAF083600C}" type="slidenum">
              <a:rPr lang="en-US"/>
              <a:pPr>
                <a:defRPr/>
              </a:pPr>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9"/>
          <p:cNvSpPr>
            <a:spLocks noGrp="1"/>
          </p:cNvSpPr>
          <p:nvPr>
            <p:ph type="dt" sz="half" idx="10"/>
          </p:nvPr>
        </p:nvSpPr>
        <p:spPr/>
        <p:txBody>
          <a:bodyPr/>
          <a:lstStyle>
            <a:lvl1pPr>
              <a:defRPr/>
            </a:lvl1pPr>
          </a:lstStyle>
          <a:p>
            <a:pPr>
              <a:defRPr/>
            </a:pPr>
            <a:fld id="{0B05739E-3DF5-45B8-8A71-092CB9AB58EE}" type="datetime1">
              <a:rPr lang="en-US"/>
              <a:pPr>
                <a:defRPr/>
              </a:pPr>
              <a:t>6/17/2014</a:t>
            </a:fld>
            <a:endParaRPr lang="en-US"/>
          </a:p>
        </p:txBody>
      </p:sp>
      <p:sp>
        <p:nvSpPr>
          <p:cNvPr id="6" name="Tijdelijke aanduiding voor voettekst 21"/>
          <p:cNvSpPr>
            <a:spLocks noGrp="1"/>
          </p:cNvSpPr>
          <p:nvPr>
            <p:ph type="ftr" sz="quarter" idx="11"/>
          </p:nvPr>
        </p:nvSpPr>
        <p:spPr/>
        <p:txBody>
          <a:bodyPr/>
          <a:lstStyle>
            <a:lvl1pPr>
              <a:defRPr/>
            </a:lvl1pPr>
          </a:lstStyle>
          <a:p>
            <a:pPr>
              <a:defRPr/>
            </a:pPr>
            <a:r>
              <a:rPr lang="en-US"/>
              <a:t>Culinary aquaculture: The Omega Perch</a:t>
            </a:r>
          </a:p>
        </p:txBody>
      </p:sp>
      <p:sp>
        <p:nvSpPr>
          <p:cNvPr id="7" name="Tijdelijke aanduiding voor dianummer 17"/>
          <p:cNvSpPr>
            <a:spLocks noGrp="1"/>
          </p:cNvSpPr>
          <p:nvPr>
            <p:ph type="sldNum" sz="quarter" idx="12"/>
          </p:nvPr>
        </p:nvSpPr>
        <p:spPr/>
        <p:txBody>
          <a:bodyPr/>
          <a:lstStyle>
            <a:lvl1pPr>
              <a:defRPr/>
            </a:lvl1pPr>
          </a:lstStyle>
          <a:p>
            <a:pPr>
              <a:defRPr/>
            </a:pPr>
            <a:fld id="{1FA1DAAC-66F0-4D2E-99FE-251E01CBBC3C}"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nl-NL" smtClean="0"/>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nl-NL" smtClean="0"/>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9"/>
          <p:cNvSpPr>
            <a:spLocks noGrp="1"/>
          </p:cNvSpPr>
          <p:nvPr>
            <p:ph type="dt" sz="half" idx="10"/>
          </p:nvPr>
        </p:nvSpPr>
        <p:spPr/>
        <p:txBody>
          <a:bodyPr/>
          <a:lstStyle>
            <a:lvl1pPr>
              <a:defRPr/>
            </a:lvl1pPr>
          </a:lstStyle>
          <a:p>
            <a:pPr>
              <a:defRPr/>
            </a:pPr>
            <a:fld id="{86C95319-9E87-49F0-BE90-E02D4BF07D69}" type="datetime1">
              <a:rPr lang="en-US"/>
              <a:pPr>
                <a:defRPr/>
              </a:pPr>
              <a:t>6/17/2014</a:t>
            </a:fld>
            <a:endParaRPr lang="en-US"/>
          </a:p>
        </p:txBody>
      </p:sp>
      <p:sp>
        <p:nvSpPr>
          <p:cNvPr id="8" name="Tijdelijke aanduiding voor voettekst 21"/>
          <p:cNvSpPr>
            <a:spLocks noGrp="1"/>
          </p:cNvSpPr>
          <p:nvPr>
            <p:ph type="ftr" sz="quarter" idx="11"/>
          </p:nvPr>
        </p:nvSpPr>
        <p:spPr/>
        <p:txBody>
          <a:bodyPr/>
          <a:lstStyle>
            <a:lvl1pPr>
              <a:defRPr/>
            </a:lvl1pPr>
          </a:lstStyle>
          <a:p>
            <a:pPr>
              <a:defRPr/>
            </a:pPr>
            <a:r>
              <a:rPr lang="en-US"/>
              <a:t>Culinary aquaculture: The Omega Perch</a:t>
            </a:r>
          </a:p>
        </p:txBody>
      </p:sp>
      <p:sp>
        <p:nvSpPr>
          <p:cNvPr id="9" name="Tijdelijke aanduiding voor dianummer 17"/>
          <p:cNvSpPr>
            <a:spLocks noGrp="1"/>
          </p:cNvSpPr>
          <p:nvPr>
            <p:ph type="sldNum" sz="quarter" idx="12"/>
          </p:nvPr>
        </p:nvSpPr>
        <p:spPr/>
        <p:txBody>
          <a:bodyPr/>
          <a:lstStyle>
            <a:lvl1pPr>
              <a:defRPr/>
            </a:lvl1pPr>
          </a:lstStyle>
          <a:p>
            <a:pPr>
              <a:defRPr/>
            </a:pPr>
            <a:fld id="{2918AD62-1D75-4676-862F-90C75D07F133}"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nl-NL" smtClean="0"/>
              <a:t>Klik om de stijl te bewerken</a:t>
            </a:r>
            <a:endParaRPr lang="en-US"/>
          </a:p>
        </p:txBody>
      </p:sp>
      <p:sp>
        <p:nvSpPr>
          <p:cNvPr id="3" name="Tijdelijke aanduiding voor datum 9"/>
          <p:cNvSpPr>
            <a:spLocks noGrp="1"/>
          </p:cNvSpPr>
          <p:nvPr>
            <p:ph type="dt" sz="half" idx="10"/>
          </p:nvPr>
        </p:nvSpPr>
        <p:spPr/>
        <p:txBody>
          <a:bodyPr/>
          <a:lstStyle>
            <a:lvl1pPr>
              <a:defRPr/>
            </a:lvl1pPr>
          </a:lstStyle>
          <a:p>
            <a:pPr>
              <a:defRPr/>
            </a:pPr>
            <a:fld id="{8B3CC6C4-560B-42EB-BDFC-B8A6E133AA79}" type="datetime1">
              <a:rPr lang="en-US"/>
              <a:pPr>
                <a:defRPr/>
              </a:pPr>
              <a:t>6/17/2014</a:t>
            </a:fld>
            <a:endParaRPr lang="en-US"/>
          </a:p>
        </p:txBody>
      </p:sp>
      <p:sp>
        <p:nvSpPr>
          <p:cNvPr id="4" name="Tijdelijke aanduiding voor voettekst 21"/>
          <p:cNvSpPr>
            <a:spLocks noGrp="1"/>
          </p:cNvSpPr>
          <p:nvPr>
            <p:ph type="ftr" sz="quarter" idx="11"/>
          </p:nvPr>
        </p:nvSpPr>
        <p:spPr/>
        <p:txBody>
          <a:bodyPr/>
          <a:lstStyle>
            <a:lvl1pPr>
              <a:defRPr/>
            </a:lvl1pPr>
          </a:lstStyle>
          <a:p>
            <a:pPr>
              <a:defRPr/>
            </a:pPr>
            <a:r>
              <a:rPr lang="en-US"/>
              <a:t>Culinary aquaculture: The Omega Perch</a:t>
            </a:r>
          </a:p>
        </p:txBody>
      </p:sp>
      <p:sp>
        <p:nvSpPr>
          <p:cNvPr id="5" name="Tijdelijke aanduiding voor dianummer 17"/>
          <p:cNvSpPr>
            <a:spLocks noGrp="1"/>
          </p:cNvSpPr>
          <p:nvPr>
            <p:ph type="sldNum" sz="quarter" idx="12"/>
          </p:nvPr>
        </p:nvSpPr>
        <p:spPr/>
        <p:txBody>
          <a:bodyPr/>
          <a:lstStyle>
            <a:lvl1pPr>
              <a:defRPr/>
            </a:lvl1pPr>
          </a:lstStyle>
          <a:p>
            <a:pPr>
              <a:defRPr/>
            </a:pPr>
            <a:fld id="{64F0D89B-1B50-4AC1-BDE8-BE49E6021016}"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9"/>
          <p:cNvSpPr>
            <a:spLocks noGrp="1"/>
          </p:cNvSpPr>
          <p:nvPr>
            <p:ph type="dt" sz="half" idx="10"/>
          </p:nvPr>
        </p:nvSpPr>
        <p:spPr/>
        <p:txBody>
          <a:bodyPr/>
          <a:lstStyle>
            <a:lvl1pPr>
              <a:defRPr/>
            </a:lvl1pPr>
          </a:lstStyle>
          <a:p>
            <a:pPr>
              <a:defRPr/>
            </a:pPr>
            <a:fld id="{BAF197F0-CF9D-4D05-BCCB-8F9DA876F78D}" type="datetime1">
              <a:rPr lang="en-US"/>
              <a:pPr>
                <a:defRPr/>
              </a:pPr>
              <a:t>6/17/2014</a:t>
            </a:fld>
            <a:endParaRPr lang="en-US"/>
          </a:p>
        </p:txBody>
      </p:sp>
      <p:sp>
        <p:nvSpPr>
          <p:cNvPr id="3" name="Tijdelijke aanduiding voor voettekst 21"/>
          <p:cNvSpPr>
            <a:spLocks noGrp="1"/>
          </p:cNvSpPr>
          <p:nvPr>
            <p:ph type="ftr" sz="quarter" idx="11"/>
          </p:nvPr>
        </p:nvSpPr>
        <p:spPr/>
        <p:txBody>
          <a:bodyPr/>
          <a:lstStyle>
            <a:lvl1pPr>
              <a:defRPr/>
            </a:lvl1pPr>
          </a:lstStyle>
          <a:p>
            <a:pPr>
              <a:defRPr/>
            </a:pPr>
            <a:r>
              <a:rPr lang="en-US"/>
              <a:t>Culinary aquaculture: The Omega Perch</a:t>
            </a:r>
          </a:p>
        </p:txBody>
      </p:sp>
      <p:sp>
        <p:nvSpPr>
          <p:cNvPr id="4" name="Tijdelijke aanduiding voor dianummer 17"/>
          <p:cNvSpPr>
            <a:spLocks noGrp="1"/>
          </p:cNvSpPr>
          <p:nvPr>
            <p:ph type="sldNum" sz="quarter" idx="12"/>
          </p:nvPr>
        </p:nvSpPr>
        <p:spPr/>
        <p:txBody>
          <a:bodyPr/>
          <a:lstStyle>
            <a:lvl1pPr>
              <a:defRPr/>
            </a:lvl1pPr>
          </a:lstStyle>
          <a:p>
            <a:pPr>
              <a:defRPr/>
            </a:pPr>
            <a:fld id="{F76490F1-A5DF-469A-A36D-9B5C17956907}"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nl-NL" smtClean="0"/>
              <a:t>Klik om de stijl te bewerken</a:t>
            </a:r>
            <a:endParaRPr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nl-NL" smtClean="0"/>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9"/>
          <p:cNvSpPr>
            <a:spLocks noGrp="1"/>
          </p:cNvSpPr>
          <p:nvPr>
            <p:ph type="dt" sz="half" idx="10"/>
          </p:nvPr>
        </p:nvSpPr>
        <p:spPr/>
        <p:txBody>
          <a:bodyPr/>
          <a:lstStyle>
            <a:lvl1pPr>
              <a:defRPr/>
            </a:lvl1pPr>
          </a:lstStyle>
          <a:p>
            <a:pPr>
              <a:defRPr/>
            </a:pPr>
            <a:fld id="{CB5252B6-D396-40DB-A395-9294BA924FD3}" type="datetime1">
              <a:rPr lang="en-US"/>
              <a:pPr>
                <a:defRPr/>
              </a:pPr>
              <a:t>6/17/2014</a:t>
            </a:fld>
            <a:endParaRPr lang="en-US"/>
          </a:p>
        </p:txBody>
      </p:sp>
      <p:sp>
        <p:nvSpPr>
          <p:cNvPr id="6" name="Tijdelijke aanduiding voor voettekst 21"/>
          <p:cNvSpPr>
            <a:spLocks noGrp="1"/>
          </p:cNvSpPr>
          <p:nvPr>
            <p:ph type="ftr" sz="quarter" idx="11"/>
          </p:nvPr>
        </p:nvSpPr>
        <p:spPr/>
        <p:txBody>
          <a:bodyPr/>
          <a:lstStyle>
            <a:lvl1pPr>
              <a:defRPr/>
            </a:lvl1pPr>
          </a:lstStyle>
          <a:p>
            <a:pPr>
              <a:defRPr/>
            </a:pPr>
            <a:r>
              <a:rPr lang="en-US"/>
              <a:t>Culinary aquaculture: The Omega Perch</a:t>
            </a:r>
          </a:p>
        </p:txBody>
      </p:sp>
      <p:sp>
        <p:nvSpPr>
          <p:cNvPr id="7" name="Tijdelijke aanduiding voor dianummer 17"/>
          <p:cNvSpPr>
            <a:spLocks noGrp="1"/>
          </p:cNvSpPr>
          <p:nvPr>
            <p:ph type="sldNum" sz="quarter" idx="12"/>
          </p:nvPr>
        </p:nvSpPr>
        <p:spPr/>
        <p:txBody>
          <a:bodyPr/>
          <a:lstStyle>
            <a:lvl1pPr>
              <a:defRPr/>
            </a:lvl1pPr>
          </a:lstStyle>
          <a:p>
            <a:pPr>
              <a:defRPr/>
            </a:pPr>
            <a:fld id="{1D8BA19A-3EF8-418C-A8BC-7474130F7E53}"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5" name="Rechthoek met één afgeknipte en afgeronde hoek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hthoekige driehoek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Vrije v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Vrije v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el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nl-NL" smtClean="0"/>
              <a:t>Klik om de stijl te bewerken</a:t>
            </a:r>
            <a:endParaRPr lang="en-US"/>
          </a:p>
        </p:txBody>
      </p:sp>
      <p:sp>
        <p:nvSpPr>
          <p:cNvPr id="4" name="Tijdelijke aanduiding voor tekst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nl-NL" smtClean="0"/>
              <a:t>Klik om de modelstijlen te bewerken</a:t>
            </a:r>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nl-NL" noProof="0" smtClean="0"/>
              <a:t>Klik op het pictogram als u een afbeelding wilt toevoegen</a:t>
            </a:r>
            <a:endParaRPr lang="en-US" noProof="0" dirty="0"/>
          </a:p>
        </p:txBody>
      </p:sp>
      <p:sp>
        <p:nvSpPr>
          <p:cNvPr id="9" name="Tijdelijke aanduiding voor datum 4"/>
          <p:cNvSpPr>
            <a:spLocks noGrp="1"/>
          </p:cNvSpPr>
          <p:nvPr>
            <p:ph type="dt" sz="half" idx="10"/>
          </p:nvPr>
        </p:nvSpPr>
        <p:spPr/>
        <p:txBody>
          <a:bodyPr/>
          <a:lstStyle>
            <a:lvl1pPr>
              <a:defRPr/>
            </a:lvl1pPr>
          </a:lstStyle>
          <a:p>
            <a:pPr>
              <a:defRPr/>
            </a:pPr>
            <a:fld id="{BBABAC7C-401C-4C46-ADB9-030A2474385F}" type="datetime1">
              <a:rPr lang="en-US"/>
              <a:pPr>
                <a:defRPr/>
              </a:pPr>
              <a:t>6/17/2014</a:t>
            </a:fld>
            <a:endParaRPr lang="en-US"/>
          </a:p>
        </p:txBody>
      </p:sp>
      <p:sp>
        <p:nvSpPr>
          <p:cNvPr id="10" name="Tijdelijke aanduiding voor voettekst 5"/>
          <p:cNvSpPr>
            <a:spLocks noGrp="1"/>
          </p:cNvSpPr>
          <p:nvPr>
            <p:ph type="ftr" sz="quarter" idx="11"/>
          </p:nvPr>
        </p:nvSpPr>
        <p:spPr/>
        <p:txBody>
          <a:bodyPr/>
          <a:lstStyle>
            <a:lvl1pPr>
              <a:defRPr/>
            </a:lvl1pPr>
          </a:lstStyle>
          <a:p>
            <a:pPr>
              <a:defRPr/>
            </a:pPr>
            <a:r>
              <a:rPr lang="en-US"/>
              <a:t>Culinary aquaculture: The Omega Perch</a:t>
            </a:r>
          </a:p>
        </p:txBody>
      </p:sp>
      <p:sp>
        <p:nvSpPr>
          <p:cNvPr id="11" name="Tijdelijke aanduiding voor dianummer 6"/>
          <p:cNvSpPr>
            <a:spLocks noGrp="1"/>
          </p:cNvSpPr>
          <p:nvPr>
            <p:ph type="sldNum" sz="quarter" idx="12"/>
          </p:nvPr>
        </p:nvSpPr>
        <p:spPr>
          <a:xfrm>
            <a:off x="8077200" y="6356350"/>
            <a:ext cx="609600" cy="365125"/>
          </a:xfrm>
        </p:spPr>
        <p:txBody>
          <a:bodyPr/>
          <a:lstStyle>
            <a:lvl1pPr>
              <a:defRPr/>
            </a:lvl1pPr>
          </a:lstStyle>
          <a:p>
            <a:pPr>
              <a:defRPr/>
            </a:pPr>
            <a:fld id="{47598411-CEA2-42C4-9173-D4A523C8F05E}"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rije v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Vrije v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jdelijke aanduiding voor titel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nl-NL" altLang="nl-BE" smtClean="0"/>
              <a:t>Klik om de stijl te bewerken</a:t>
            </a:r>
            <a:endParaRPr lang="en-US" altLang="nl-BE" smtClean="0"/>
          </a:p>
        </p:txBody>
      </p:sp>
      <p:sp>
        <p:nvSpPr>
          <p:cNvPr id="1029" name="Tijdelijke aanduiding voor tekst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BE" smtClean="0"/>
              <a:t>Klik om de modelstijlen te bewerken</a:t>
            </a:r>
          </a:p>
          <a:p>
            <a:pPr lvl="1"/>
            <a:r>
              <a:rPr lang="nl-NL" altLang="nl-BE" smtClean="0"/>
              <a:t>Tweede niveau</a:t>
            </a:r>
          </a:p>
          <a:p>
            <a:pPr lvl="2"/>
            <a:r>
              <a:rPr lang="nl-NL" altLang="nl-BE" smtClean="0"/>
              <a:t>Derde niveau</a:t>
            </a:r>
          </a:p>
          <a:p>
            <a:pPr lvl="3"/>
            <a:r>
              <a:rPr lang="nl-NL" altLang="nl-BE" smtClean="0"/>
              <a:t>Vierde niveau</a:t>
            </a:r>
          </a:p>
          <a:p>
            <a:pPr lvl="4"/>
            <a:r>
              <a:rPr lang="nl-NL" altLang="nl-BE" smtClean="0"/>
              <a:t>Vijfde niveau</a:t>
            </a:r>
            <a:endParaRPr lang="en-US" altLang="nl-BE" smtClean="0"/>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091DA354-2258-4D33-96CC-239CDA327070}" type="datetime1">
              <a:rPr lang="en-US"/>
              <a:pPr>
                <a:defRPr/>
              </a:pPr>
              <a:t>6/17/2014</a:t>
            </a:fld>
            <a:endParaRPr lang="en-US"/>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r>
              <a:rPr lang="en-US"/>
              <a:t>Culinary aquaculture: The Omega Perch</a:t>
            </a:r>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941526ED-629B-4F52-ACCE-689A3796FDC4}" type="slidenum">
              <a:rPr lang="en-US"/>
              <a:pPr>
                <a:defRPr/>
              </a:pPr>
              <a:t>‹nr.›</a:t>
            </a:fld>
            <a:endParaRPr lang="en-US"/>
          </a:p>
        </p:txBody>
      </p:sp>
      <p:grpSp>
        <p:nvGrpSpPr>
          <p:cNvPr id="1033" name="Groep 1"/>
          <p:cNvGrpSpPr>
            <a:grpSpLocks/>
          </p:cNvGrpSpPr>
          <p:nvPr/>
        </p:nvGrpSpPr>
        <p:grpSpPr bwMode="auto">
          <a:xfrm>
            <a:off x="-19050" y="203200"/>
            <a:ext cx="9180513" cy="647700"/>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09" r:id="rId1"/>
    <p:sldLayoutId id="2147483701" r:id="rId2"/>
    <p:sldLayoutId id="2147483710" r:id="rId3"/>
    <p:sldLayoutId id="2147483702" r:id="rId4"/>
    <p:sldLayoutId id="2147483703" r:id="rId5"/>
    <p:sldLayoutId id="2147483704" r:id="rId6"/>
    <p:sldLayoutId id="2147483705" r:id="rId7"/>
    <p:sldLayoutId id="2147483706" r:id="rId8"/>
    <p:sldLayoutId id="2147483711" r:id="rId9"/>
    <p:sldLayoutId id="2147483707" r:id="rId10"/>
    <p:sldLayoutId id="2147483708" r:id="rId11"/>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voettekst 3"/>
          <p:cNvSpPr>
            <a:spLocks noGrp="1"/>
          </p:cNvSpPr>
          <p:nvPr>
            <p:ph type="ftr" sz="quarter" idx="11"/>
          </p:nvPr>
        </p:nvSpPr>
        <p:spPr bwMode="auto">
          <a:xfrm>
            <a:off x="3347864" y="6309320"/>
            <a:ext cx="3352800"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r>
              <a:rPr lang="en-US" altLang="nl-BE" sz="1800" dirty="0" smtClean="0">
                <a:solidFill>
                  <a:schemeClr val="bg1"/>
                </a:solidFill>
              </a:rPr>
              <a:t>Stijn Van Hoestenberghe</a:t>
            </a:r>
          </a:p>
        </p:txBody>
      </p:sp>
      <p:sp>
        <p:nvSpPr>
          <p:cNvPr id="5123" name="Tekstvak 6"/>
          <p:cNvSpPr txBox="1">
            <a:spLocks noChangeArrowheads="1"/>
          </p:cNvSpPr>
          <p:nvPr/>
        </p:nvSpPr>
        <p:spPr bwMode="auto">
          <a:xfrm>
            <a:off x="1187450" y="404813"/>
            <a:ext cx="7272338" cy="646112"/>
          </a:xfrm>
          <a:prstGeom prst="rect">
            <a:avLst/>
          </a:prstGeom>
          <a:noFill/>
          <a:ln w="9525">
            <a:noFill/>
            <a:miter lim="800000"/>
            <a:headEnd/>
            <a:tailEnd/>
          </a:ln>
        </p:spPr>
        <p:txBody>
          <a:bodyPr>
            <a:spAutoFit/>
          </a:bodyPr>
          <a:lstStyle/>
          <a:p>
            <a:r>
              <a:rPr lang="en-US" altLang="nl-BE" sz="2400">
                <a:solidFill>
                  <a:schemeClr val="bg1"/>
                </a:solidFill>
                <a:latin typeface="Constantia" pitchFamily="18" charset="0"/>
              </a:rPr>
              <a:t>MARKT PROSPECTIE </a:t>
            </a:r>
            <a:r>
              <a:rPr lang="en-US" altLang="nl-BE" sz="3600" b="1">
                <a:solidFill>
                  <a:schemeClr val="bg1"/>
                </a:solidFill>
                <a:latin typeface="Constantia" pitchFamily="18" charset="0"/>
              </a:rPr>
              <a:t>OMEGABAARS </a:t>
            </a:r>
            <a:r>
              <a:rPr lang="en-US" altLang="nl-BE" sz="3600" b="1" baseline="30000">
                <a:solidFill>
                  <a:schemeClr val="bg1"/>
                </a:solidFill>
                <a:latin typeface="Constantia" pitchFamily="18" charset="0"/>
              </a:rPr>
              <a:t>TM</a:t>
            </a:r>
          </a:p>
        </p:txBody>
      </p:sp>
      <p:pic>
        <p:nvPicPr>
          <p:cNvPr id="5124" name="Afbeelding 7" descr="aquaforce_kleur2-klein.png"/>
          <p:cNvPicPr>
            <a:picLocks noChangeAspect="1"/>
          </p:cNvPicPr>
          <p:nvPr/>
        </p:nvPicPr>
        <p:blipFill>
          <a:blip r:embed="rId2" cstate="print"/>
          <a:srcRect/>
          <a:stretch>
            <a:fillRect/>
          </a:stretch>
        </p:blipFill>
        <p:spPr bwMode="auto">
          <a:xfrm>
            <a:off x="0" y="6132513"/>
            <a:ext cx="2312988" cy="725487"/>
          </a:xfrm>
          <a:prstGeom prst="rect">
            <a:avLst/>
          </a:prstGeom>
          <a:noFill/>
          <a:ln w="9525">
            <a:noFill/>
            <a:miter lim="800000"/>
            <a:headEnd/>
            <a:tailEnd/>
          </a:ln>
        </p:spPr>
      </p:pic>
      <p:pic>
        <p:nvPicPr>
          <p:cNvPr id="5125" name="Afbeelding 8" descr="fc_20110909_1392-PS.jpeg"/>
          <p:cNvPicPr>
            <a:picLocks noChangeAspect="1"/>
          </p:cNvPicPr>
          <p:nvPr/>
        </p:nvPicPr>
        <p:blipFill>
          <a:blip r:embed="rId3" cstate="print"/>
          <a:srcRect/>
          <a:stretch>
            <a:fillRect/>
          </a:stretch>
        </p:blipFill>
        <p:spPr bwMode="auto">
          <a:xfrm>
            <a:off x="1403350" y="1412875"/>
            <a:ext cx="6375400"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en-US"/>
              <a:t>Culinary aquaculture: The Omega Perch</a:t>
            </a:r>
          </a:p>
        </p:txBody>
      </p:sp>
      <p:sp>
        <p:nvSpPr>
          <p:cNvPr id="14339" name="Tekstvak 2"/>
          <p:cNvSpPr txBox="1">
            <a:spLocks noChangeArrowheads="1"/>
          </p:cNvSpPr>
          <p:nvPr/>
        </p:nvSpPr>
        <p:spPr bwMode="auto">
          <a:xfrm>
            <a:off x="827088" y="0"/>
            <a:ext cx="7993062" cy="3108325"/>
          </a:xfrm>
          <a:prstGeom prst="rect">
            <a:avLst/>
          </a:prstGeom>
          <a:noFill/>
          <a:ln w="9525">
            <a:noFill/>
            <a:miter lim="800000"/>
            <a:headEnd/>
            <a:tailEnd/>
          </a:ln>
        </p:spPr>
        <p:txBody>
          <a:bodyPr>
            <a:spAutoFit/>
          </a:bodyPr>
          <a:lstStyle/>
          <a:p>
            <a:pPr marL="514350" indent="-514350"/>
            <a:r>
              <a:rPr lang="en-US" altLang="nl-BE" sz="2800" b="1">
                <a:latin typeface="Constantia" pitchFamily="18" charset="0"/>
              </a:rPr>
              <a:t>OMEGABAARS </a:t>
            </a:r>
            <a:r>
              <a:rPr lang="en-US" altLang="nl-BE" sz="2800" b="1" baseline="30000">
                <a:latin typeface="Constantia" pitchFamily="18" charset="0"/>
              </a:rPr>
              <a:t>TM</a:t>
            </a:r>
            <a:r>
              <a:rPr lang="en-US" altLang="nl-BE" sz="2800" b="1">
                <a:latin typeface="Constantia" pitchFamily="18" charset="0"/>
              </a:rPr>
              <a:t>:  Unieke verkoopswaarde</a:t>
            </a:r>
          </a:p>
          <a:p>
            <a:pPr marL="514350" indent="-514350">
              <a:buFontTx/>
              <a:buAutoNum type="arabicPeriod"/>
            </a:pPr>
            <a:endParaRPr lang="en-US" altLang="nl-BE" sz="2800">
              <a:latin typeface="Constantia" pitchFamily="18" charset="0"/>
            </a:endParaRPr>
          </a:p>
          <a:p>
            <a:pPr marL="514350" indent="-514350">
              <a:buFontTx/>
              <a:buAutoNum type="arabicPeriod"/>
            </a:pPr>
            <a:endParaRPr lang="en-US" altLang="nl-BE" sz="2800">
              <a:latin typeface="Constantia" pitchFamily="18" charset="0"/>
            </a:endParaRPr>
          </a:p>
          <a:p>
            <a:pPr marL="514350" indent="-514350">
              <a:buFontTx/>
              <a:buAutoNum type="arabicPeriod"/>
            </a:pPr>
            <a:endParaRPr lang="en-US" altLang="nl-BE" sz="2800">
              <a:latin typeface="Constantia" pitchFamily="18" charset="0"/>
            </a:endParaRPr>
          </a:p>
          <a:p>
            <a:pPr marL="514350" indent="-514350"/>
            <a:endParaRPr lang="en-US" altLang="nl-BE" sz="2800">
              <a:latin typeface="Constantia" pitchFamily="18" charset="0"/>
            </a:endParaRPr>
          </a:p>
          <a:p>
            <a:pPr marL="514350" indent="-514350">
              <a:buFontTx/>
              <a:buAutoNum type="arabicPeriod"/>
            </a:pPr>
            <a:endParaRPr lang="en-US" altLang="nl-BE" sz="2800">
              <a:latin typeface="Constantia" pitchFamily="18" charset="0"/>
            </a:endParaRPr>
          </a:p>
          <a:p>
            <a:pPr marL="514350" indent="-514350">
              <a:buFontTx/>
              <a:buAutoNum type="arabicPeriod"/>
            </a:pPr>
            <a:endParaRPr lang="en-US" altLang="nl-BE" sz="2800">
              <a:latin typeface="Constantia" pitchFamily="18" charset="0"/>
            </a:endParaRPr>
          </a:p>
        </p:txBody>
      </p:sp>
      <p:pic>
        <p:nvPicPr>
          <p:cNvPr id="14340" name="Afbeelding 4" descr="aquaforce_kleur2-klein.png"/>
          <p:cNvPicPr>
            <a:picLocks noChangeAspect="1"/>
          </p:cNvPicPr>
          <p:nvPr/>
        </p:nvPicPr>
        <p:blipFill>
          <a:blip r:embed="rId2" cstate="print"/>
          <a:srcRect/>
          <a:stretch>
            <a:fillRect/>
          </a:stretch>
        </p:blipFill>
        <p:spPr bwMode="auto">
          <a:xfrm>
            <a:off x="0" y="6132513"/>
            <a:ext cx="2312988" cy="725487"/>
          </a:xfrm>
          <a:prstGeom prst="rect">
            <a:avLst/>
          </a:prstGeom>
          <a:noFill/>
          <a:ln w="9525">
            <a:noFill/>
            <a:miter lim="800000"/>
            <a:headEnd/>
            <a:tailEnd/>
          </a:ln>
        </p:spPr>
      </p:pic>
      <p:graphicFrame>
        <p:nvGraphicFramePr>
          <p:cNvPr id="6" name="Tabel 5"/>
          <p:cNvGraphicFramePr>
            <a:graphicFrameLocks noGrp="1"/>
          </p:cNvGraphicFramePr>
          <p:nvPr/>
        </p:nvGraphicFramePr>
        <p:xfrm>
          <a:off x="539750" y="1268413"/>
          <a:ext cx="7993063" cy="4163239"/>
        </p:xfrm>
        <a:graphic>
          <a:graphicData uri="http://schemas.openxmlformats.org/drawingml/2006/table">
            <a:tbl>
              <a:tblPr firstRow="1" bandRow="1">
                <a:tableStyleId>{5C22544A-7EE6-4342-B048-85BDC9FD1C3A}</a:tableStyleId>
              </a:tblPr>
              <a:tblGrid>
                <a:gridCol w="3428792"/>
                <a:gridCol w="4564271"/>
              </a:tblGrid>
              <a:tr h="474482">
                <a:tc gridSpan="2">
                  <a:txBody>
                    <a:bodyPr/>
                    <a:lstStyle/>
                    <a:p>
                      <a:pPr algn="ctr"/>
                      <a:r>
                        <a:rPr lang="nl-BE" sz="1800" b="1" dirty="0" smtClean="0"/>
                        <a:t>HOGE</a:t>
                      </a:r>
                      <a:r>
                        <a:rPr lang="nl-BE" sz="1800" b="1" baseline="0" dirty="0" smtClean="0"/>
                        <a:t> KWALITEIT</a:t>
                      </a:r>
                      <a:endParaRPr lang="nl-BE" sz="1800" b="1" dirty="0"/>
                    </a:p>
                  </a:txBody>
                  <a:tcPr marL="91442" marR="91442" marT="45718" marB="45718" anchor="ctr"/>
                </a:tc>
                <a:tc hMerge="1">
                  <a:txBody>
                    <a:bodyPr/>
                    <a:lstStyle/>
                    <a:p>
                      <a:endParaRPr lang="nl-BE" dirty="0"/>
                    </a:p>
                  </a:txBody>
                  <a:tcPr/>
                </a:tc>
              </a:tr>
              <a:tr h="695473">
                <a:tc>
                  <a:txBody>
                    <a:bodyPr/>
                    <a:lstStyle/>
                    <a:p>
                      <a:pPr algn="ctr"/>
                      <a:r>
                        <a:rPr lang="nl-BE" sz="1800" b="1" dirty="0" smtClean="0"/>
                        <a:t>GEZOND</a:t>
                      </a:r>
                      <a:endParaRPr lang="nl-BE" sz="1800" b="1" dirty="0"/>
                    </a:p>
                  </a:txBody>
                  <a:tcPr marL="91442" marR="91442" marT="45718" marB="45718" anchor="ctr"/>
                </a:tc>
                <a:tc>
                  <a:txBody>
                    <a:bodyPr/>
                    <a:lstStyle/>
                    <a:p>
                      <a:pPr algn="ctr"/>
                      <a:r>
                        <a:rPr lang="nl-BE" sz="1800" b="1" dirty="0" smtClean="0"/>
                        <a:t>SMAAK &amp; TEXTUUR</a:t>
                      </a:r>
                      <a:endParaRPr lang="nl-BE" sz="1800" b="1" dirty="0"/>
                    </a:p>
                  </a:txBody>
                  <a:tcPr marL="91442" marR="91442" marT="45718" marB="45718" anchor="ctr"/>
                </a:tc>
              </a:tr>
              <a:tr h="1225185">
                <a:tc>
                  <a:txBody>
                    <a:bodyPr/>
                    <a:lstStyle/>
                    <a:p>
                      <a:r>
                        <a:rPr lang="en-US" sz="1600" dirty="0" err="1" smtClean="0"/>
                        <a:t>Zeer</a:t>
                      </a:r>
                      <a:r>
                        <a:rPr lang="en-US" sz="1600" dirty="0" smtClean="0"/>
                        <a:t> </a:t>
                      </a:r>
                      <a:r>
                        <a:rPr lang="en-US" sz="1600" dirty="0" err="1" smtClean="0"/>
                        <a:t>hoge</a:t>
                      </a:r>
                      <a:r>
                        <a:rPr lang="en-US" sz="1600" dirty="0" smtClean="0"/>
                        <a:t> </a:t>
                      </a:r>
                      <a:r>
                        <a:rPr lang="en-US" sz="1600" dirty="0" err="1" smtClean="0"/>
                        <a:t>concentratie</a:t>
                      </a:r>
                      <a:r>
                        <a:rPr lang="en-US" sz="1600" dirty="0" smtClean="0"/>
                        <a:t> omega</a:t>
                      </a:r>
                      <a:r>
                        <a:rPr lang="en-US" sz="1600" baseline="0" dirty="0" smtClean="0"/>
                        <a:t> 3 </a:t>
                      </a:r>
                      <a:r>
                        <a:rPr lang="en-US" sz="1600" baseline="0" dirty="0" err="1" smtClean="0"/>
                        <a:t>vetzuren</a:t>
                      </a:r>
                      <a:r>
                        <a:rPr lang="en-US" sz="1600" baseline="0" dirty="0" smtClean="0"/>
                        <a:t>: tot 3.75% van filet  (% </a:t>
                      </a:r>
                      <a:r>
                        <a:rPr lang="en-US" sz="1600" baseline="0" dirty="0" err="1" smtClean="0"/>
                        <a:t>nat</a:t>
                      </a:r>
                      <a:r>
                        <a:rPr lang="en-US" sz="1600" baseline="0" dirty="0" smtClean="0"/>
                        <a:t> </a:t>
                      </a:r>
                      <a:r>
                        <a:rPr lang="en-US" sz="1600" baseline="0" dirty="0" err="1" smtClean="0"/>
                        <a:t>gewicht</a:t>
                      </a:r>
                      <a:r>
                        <a:rPr lang="en-US" sz="1600" baseline="0" dirty="0" smtClean="0"/>
                        <a:t>!)</a:t>
                      </a:r>
                      <a:endParaRPr lang="en-US" sz="1600" dirty="0" smtClean="0"/>
                    </a:p>
                    <a:p>
                      <a:endParaRPr lang="nl-BE" sz="1600" dirty="0"/>
                    </a:p>
                  </a:txBody>
                  <a:tcPr marL="91442" marR="91442" marT="45718" marB="45718" anchor="ctr"/>
                </a:tc>
                <a:tc>
                  <a:txBody>
                    <a:bodyPr/>
                    <a:lstStyle/>
                    <a:p>
                      <a:r>
                        <a:rPr lang="nl-BE" sz="1600" baseline="0" dirty="0" smtClean="0"/>
                        <a:t>-Vette vis (‘witte zalm’) met zachte smaak en vaste textuur</a:t>
                      </a:r>
                      <a:endParaRPr lang="nl-BE" sz="1600" dirty="0"/>
                    </a:p>
                  </a:txBody>
                  <a:tcPr marL="91442" marR="91442" marT="45718" marB="45718" anchor="ctr"/>
                </a:tc>
              </a:tr>
              <a:tr h="818967">
                <a:tc>
                  <a:txBody>
                    <a:bodyPr/>
                    <a:lstStyle/>
                    <a:p>
                      <a:r>
                        <a:rPr lang="nl-BE" sz="1600" dirty="0" smtClean="0"/>
                        <a:t>100%</a:t>
                      </a:r>
                      <a:r>
                        <a:rPr lang="nl-BE" sz="1600" baseline="0" dirty="0" smtClean="0"/>
                        <a:t> traceerbare vis gekweekt in </a:t>
                      </a:r>
                      <a:r>
                        <a:rPr lang="nl-BE" sz="1600" baseline="0" dirty="0" err="1" smtClean="0"/>
                        <a:t>biosecure</a:t>
                      </a:r>
                      <a:r>
                        <a:rPr lang="nl-BE" sz="1600" baseline="0" dirty="0" smtClean="0"/>
                        <a:t> recirculatie systemen (‘</a:t>
                      </a:r>
                      <a:r>
                        <a:rPr lang="nl-BE" sz="1600" baseline="0" dirty="0" err="1" smtClean="0"/>
                        <a:t>fork</a:t>
                      </a:r>
                      <a:r>
                        <a:rPr lang="nl-BE" sz="1600" baseline="0" dirty="0" smtClean="0"/>
                        <a:t> to farm’)</a:t>
                      </a:r>
                      <a:endParaRPr lang="nl-BE" sz="1600" dirty="0"/>
                    </a:p>
                  </a:txBody>
                  <a:tcPr marL="91442" marR="91442" marT="45718" marB="45718" anchor="ctr"/>
                </a:tc>
                <a:tc>
                  <a:txBody>
                    <a:bodyPr/>
                    <a:lstStyle/>
                    <a:p>
                      <a:r>
                        <a:rPr lang="nl-BE" sz="1600" baseline="0" dirty="0" smtClean="0"/>
                        <a:t>Top chefs vergelijken met</a:t>
                      </a:r>
                      <a:r>
                        <a:rPr lang="nl-BE" sz="1600" dirty="0" smtClean="0"/>
                        <a:t> dorade </a:t>
                      </a:r>
                      <a:r>
                        <a:rPr lang="nl-BE" sz="1600" dirty="0" err="1" smtClean="0"/>
                        <a:t>royal</a:t>
                      </a:r>
                      <a:r>
                        <a:rPr lang="nl-BE" sz="1600" baseline="0" dirty="0" smtClean="0"/>
                        <a:t>, zeebaars, snoekbaars,  gerookt: paling</a:t>
                      </a:r>
                      <a:endParaRPr lang="nl-BE" sz="1600" dirty="0"/>
                    </a:p>
                  </a:txBody>
                  <a:tcPr marL="91442" marR="91442" marT="45718" marB="45718" anchor="ctr"/>
                </a:tc>
              </a:tr>
              <a:tr h="945143">
                <a:tc>
                  <a:txBody>
                    <a:bodyPr/>
                    <a:lstStyle/>
                    <a:p>
                      <a:r>
                        <a:rPr lang="nl-BE" sz="1600" dirty="0" smtClean="0"/>
                        <a:t>- GEEN </a:t>
                      </a:r>
                      <a:r>
                        <a:rPr lang="nl-BE" sz="1600" dirty="0" err="1" smtClean="0"/>
                        <a:t>PCB’s</a:t>
                      </a:r>
                      <a:r>
                        <a:rPr lang="nl-BE" sz="1600" dirty="0" smtClean="0"/>
                        <a:t>, dioxines of</a:t>
                      </a:r>
                      <a:r>
                        <a:rPr lang="nl-BE" sz="1600" baseline="0" dirty="0" smtClean="0"/>
                        <a:t> kwik</a:t>
                      </a:r>
                      <a:endParaRPr lang="nl-BE" sz="1600" dirty="0" smtClean="0"/>
                    </a:p>
                    <a:p>
                      <a:r>
                        <a:rPr lang="nl-BE" sz="1600" dirty="0" smtClean="0"/>
                        <a:t>- GEEN parasieten</a:t>
                      </a:r>
                    </a:p>
                    <a:p>
                      <a:r>
                        <a:rPr lang="nl-BE" sz="1600" dirty="0" smtClean="0"/>
                        <a:t>- GEEN antibiotica</a:t>
                      </a:r>
                    </a:p>
                  </a:txBody>
                  <a:tcPr marL="91442" marR="91442" marT="45718" marB="45718" anchor="ctr"/>
                </a:tc>
                <a:tc>
                  <a:txBody>
                    <a:bodyPr/>
                    <a:lstStyle/>
                    <a:p>
                      <a:r>
                        <a:rPr lang="nl-BE" sz="1600" baseline="0" dirty="0" smtClean="0"/>
                        <a:t>Verleent zich uitstekend voor gebakken, gerookte en rauwe (carpaccio, tartaar, </a:t>
                      </a:r>
                      <a:r>
                        <a:rPr lang="nl-BE" sz="1600" baseline="0" dirty="0" err="1" smtClean="0"/>
                        <a:t>ceviche</a:t>
                      </a:r>
                      <a:r>
                        <a:rPr lang="nl-BE" sz="1600" baseline="0" dirty="0" smtClean="0"/>
                        <a:t>) gerechten</a:t>
                      </a:r>
                      <a:endParaRPr lang="nl-BE" sz="1600" dirty="0"/>
                    </a:p>
                  </a:txBody>
                  <a:tcPr marL="91442" marR="91442" marT="45718" marB="45718"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en-US"/>
              <a:t>Culinary aquaculture: The Omega Perch</a:t>
            </a:r>
          </a:p>
        </p:txBody>
      </p:sp>
      <p:sp>
        <p:nvSpPr>
          <p:cNvPr id="15363" name="Tekstvak 2"/>
          <p:cNvSpPr txBox="1">
            <a:spLocks noChangeArrowheads="1"/>
          </p:cNvSpPr>
          <p:nvPr/>
        </p:nvSpPr>
        <p:spPr bwMode="auto">
          <a:xfrm>
            <a:off x="900113" y="0"/>
            <a:ext cx="7993062" cy="3108325"/>
          </a:xfrm>
          <a:prstGeom prst="rect">
            <a:avLst/>
          </a:prstGeom>
          <a:noFill/>
          <a:ln w="9525">
            <a:noFill/>
            <a:miter lim="800000"/>
            <a:headEnd/>
            <a:tailEnd/>
          </a:ln>
        </p:spPr>
        <p:txBody>
          <a:bodyPr>
            <a:spAutoFit/>
          </a:bodyPr>
          <a:lstStyle/>
          <a:p>
            <a:pPr marL="514350" indent="-514350"/>
            <a:r>
              <a:rPr lang="en-US" altLang="nl-BE" sz="2800" b="1">
                <a:solidFill>
                  <a:schemeClr val="tx2"/>
                </a:solidFill>
                <a:latin typeface="Constantia" pitchFamily="18" charset="0"/>
              </a:rPr>
              <a:t>OMEGABAARS </a:t>
            </a:r>
            <a:r>
              <a:rPr lang="en-US" altLang="nl-BE" sz="2800" b="1" baseline="30000">
                <a:solidFill>
                  <a:schemeClr val="tx2"/>
                </a:solidFill>
                <a:latin typeface="Constantia" pitchFamily="18" charset="0"/>
              </a:rPr>
              <a:t>TM</a:t>
            </a:r>
            <a:r>
              <a:rPr lang="en-US" altLang="nl-BE" sz="2800" b="1">
                <a:solidFill>
                  <a:schemeClr val="tx2"/>
                </a:solidFill>
                <a:latin typeface="Constantia" pitchFamily="18" charset="0"/>
              </a:rPr>
              <a:t>:  Unieke verkoopswaarde</a:t>
            </a:r>
          </a:p>
          <a:p>
            <a:pPr marL="514350" indent="-514350">
              <a:buFontTx/>
              <a:buAutoNum type="arabicPeriod"/>
            </a:pPr>
            <a:endParaRPr lang="en-US" altLang="nl-BE" sz="2800">
              <a:latin typeface="Constantia" pitchFamily="18" charset="0"/>
            </a:endParaRPr>
          </a:p>
          <a:p>
            <a:pPr marL="514350" indent="-514350">
              <a:buFontTx/>
              <a:buAutoNum type="arabicPeriod"/>
            </a:pPr>
            <a:endParaRPr lang="en-US" altLang="nl-BE" sz="2800">
              <a:latin typeface="Constantia" pitchFamily="18" charset="0"/>
            </a:endParaRPr>
          </a:p>
          <a:p>
            <a:pPr marL="514350" indent="-514350">
              <a:buFontTx/>
              <a:buAutoNum type="arabicPeriod"/>
            </a:pPr>
            <a:endParaRPr lang="en-US" altLang="nl-BE" sz="2800">
              <a:latin typeface="Constantia" pitchFamily="18" charset="0"/>
            </a:endParaRPr>
          </a:p>
          <a:p>
            <a:pPr marL="514350" indent="-514350"/>
            <a:endParaRPr lang="en-US" altLang="nl-BE" sz="2800">
              <a:latin typeface="Constantia" pitchFamily="18" charset="0"/>
            </a:endParaRPr>
          </a:p>
          <a:p>
            <a:pPr marL="514350" indent="-514350">
              <a:buFontTx/>
              <a:buAutoNum type="arabicPeriod"/>
            </a:pPr>
            <a:endParaRPr lang="en-US" altLang="nl-BE" sz="2800">
              <a:latin typeface="Constantia" pitchFamily="18" charset="0"/>
            </a:endParaRPr>
          </a:p>
          <a:p>
            <a:pPr marL="514350" indent="-514350">
              <a:buFontTx/>
              <a:buAutoNum type="arabicPeriod"/>
            </a:pPr>
            <a:endParaRPr lang="en-US" altLang="nl-BE" sz="2800">
              <a:latin typeface="Constantia" pitchFamily="18" charset="0"/>
            </a:endParaRPr>
          </a:p>
        </p:txBody>
      </p:sp>
      <p:pic>
        <p:nvPicPr>
          <p:cNvPr id="15364" name="Afbeelding 4" descr="aquaforce_kleur2-klein.png"/>
          <p:cNvPicPr>
            <a:picLocks noChangeAspect="1"/>
          </p:cNvPicPr>
          <p:nvPr/>
        </p:nvPicPr>
        <p:blipFill>
          <a:blip r:embed="rId2" cstate="print"/>
          <a:srcRect/>
          <a:stretch>
            <a:fillRect/>
          </a:stretch>
        </p:blipFill>
        <p:spPr bwMode="auto">
          <a:xfrm>
            <a:off x="0" y="6132513"/>
            <a:ext cx="2312988" cy="725487"/>
          </a:xfrm>
          <a:prstGeom prst="rect">
            <a:avLst/>
          </a:prstGeom>
          <a:noFill/>
          <a:ln w="9525">
            <a:noFill/>
            <a:miter lim="800000"/>
            <a:headEnd/>
            <a:tailEnd/>
          </a:ln>
        </p:spPr>
      </p:pic>
      <p:graphicFrame>
        <p:nvGraphicFramePr>
          <p:cNvPr id="6" name="Tabel 5"/>
          <p:cNvGraphicFramePr>
            <a:graphicFrameLocks noGrp="1"/>
          </p:cNvGraphicFramePr>
          <p:nvPr/>
        </p:nvGraphicFramePr>
        <p:xfrm>
          <a:off x="827088" y="692150"/>
          <a:ext cx="7777162" cy="5383214"/>
        </p:xfrm>
        <a:graphic>
          <a:graphicData uri="http://schemas.openxmlformats.org/drawingml/2006/table">
            <a:tbl>
              <a:tblPr firstRow="1" bandRow="1">
                <a:tableStyleId>{5C22544A-7EE6-4342-B048-85BDC9FD1C3A}</a:tableStyleId>
              </a:tblPr>
              <a:tblGrid>
                <a:gridCol w="7777162"/>
              </a:tblGrid>
              <a:tr h="498296">
                <a:tc>
                  <a:txBody>
                    <a:bodyPr/>
                    <a:lstStyle/>
                    <a:p>
                      <a:pPr algn="ctr"/>
                      <a:r>
                        <a:rPr lang="nl-BE" sz="1800" dirty="0" smtClean="0"/>
                        <a:t>DUURZAAM en LOKAAL GEKWEEKT</a:t>
                      </a:r>
                      <a:endParaRPr lang="nl-BE" sz="1800" dirty="0"/>
                    </a:p>
                  </a:txBody>
                  <a:tcPr marL="91444" marR="91444" marT="45725" marB="45725"/>
                </a:tc>
              </a:tr>
              <a:tr h="747987">
                <a:tc>
                  <a:txBody>
                    <a:bodyPr/>
                    <a:lstStyle/>
                    <a:p>
                      <a:r>
                        <a:rPr lang="nl-BE" sz="2000" baseline="0" dirty="0" smtClean="0"/>
                        <a:t>Productie dicht bij consument</a:t>
                      </a:r>
                      <a:endParaRPr lang="nl-BE" sz="2000" dirty="0"/>
                    </a:p>
                  </a:txBody>
                  <a:tcPr marL="91444" marR="91444" marT="45725" marB="45725" anchor="ctr"/>
                </a:tc>
              </a:tr>
              <a:tr h="967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000" dirty="0" smtClean="0"/>
                        <a:t>Gesloten systemen zonder ongecontroleerde</a:t>
                      </a:r>
                      <a:r>
                        <a:rPr lang="nl-BE" sz="2000" baseline="0" dirty="0" smtClean="0"/>
                        <a:t> lozing</a:t>
                      </a:r>
                      <a:endParaRPr lang="nl-BE" sz="2000" dirty="0" smtClean="0"/>
                    </a:p>
                    <a:p>
                      <a:endParaRPr lang="nl-BE" sz="2000" dirty="0"/>
                    </a:p>
                  </a:txBody>
                  <a:tcPr marL="91444" marR="91444" marT="45725" marB="45725" anchor="ctr"/>
                </a:tc>
              </a:tr>
              <a:tr h="70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000" dirty="0" smtClean="0"/>
                        <a:t>Geen gebruik van dure vismeel en visolie in voeders</a:t>
                      </a:r>
                      <a:endParaRPr lang="nl-BE" sz="2000" u="none" dirty="0" smtClean="0"/>
                    </a:p>
                    <a:p>
                      <a:endParaRPr lang="nl-BE" sz="2000" dirty="0"/>
                    </a:p>
                  </a:txBody>
                  <a:tcPr marL="91444" marR="91444" marT="45725" marB="45725" anchor="ctr"/>
                </a:tc>
              </a:tr>
              <a:tr h="70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Zeer</a:t>
                      </a:r>
                      <a:r>
                        <a:rPr lang="en-US" sz="2000" baseline="0" dirty="0" smtClean="0"/>
                        <a:t> </a:t>
                      </a:r>
                      <a:r>
                        <a:rPr lang="en-US" sz="2000" baseline="0" dirty="0" err="1" smtClean="0"/>
                        <a:t>laag</a:t>
                      </a:r>
                      <a:r>
                        <a:rPr lang="en-US" sz="2000" baseline="0" dirty="0" smtClean="0"/>
                        <a:t> </a:t>
                      </a:r>
                      <a:r>
                        <a:rPr lang="en-US" sz="2000" baseline="0" dirty="0" err="1" smtClean="0"/>
                        <a:t>gebruik</a:t>
                      </a:r>
                      <a:r>
                        <a:rPr lang="en-US" sz="2000" baseline="0" dirty="0" smtClean="0"/>
                        <a:t> van water </a:t>
                      </a:r>
                      <a:r>
                        <a:rPr lang="en-US" sz="2000" dirty="0" smtClean="0"/>
                        <a:t>(50 liter per kg </a:t>
                      </a:r>
                      <a:r>
                        <a:rPr lang="en-US" sz="2000" dirty="0" err="1" smtClean="0"/>
                        <a:t>geproduceerde</a:t>
                      </a:r>
                      <a:r>
                        <a:rPr lang="en-US" sz="2000" baseline="0" dirty="0" smtClean="0"/>
                        <a:t> </a:t>
                      </a:r>
                      <a:r>
                        <a:rPr lang="en-US" sz="2000" baseline="0" dirty="0" err="1" smtClean="0"/>
                        <a:t>vis</a:t>
                      </a:r>
                      <a:r>
                        <a:rPr lang="en-US" sz="2000" dirty="0" smtClean="0"/>
                        <a:t>)</a:t>
                      </a:r>
                    </a:p>
                    <a:p>
                      <a:endParaRPr lang="nl-BE" sz="2000" dirty="0"/>
                    </a:p>
                  </a:txBody>
                  <a:tcPr marL="91444" marR="91444" marT="45725" marB="45725" anchor="ctr"/>
                </a:tc>
              </a:tr>
              <a:tr h="7616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000" dirty="0" smtClean="0"/>
                        <a:t>Integratie van water &amp; energie met serreteelt</a:t>
                      </a:r>
                    </a:p>
                    <a:p>
                      <a:endParaRPr lang="nl-BE" sz="2000" dirty="0"/>
                    </a:p>
                  </a:txBody>
                  <a:tcPr marL="91444" marR="91444" marT="45725" marB="45725" anchor="ctr"/>
                </a:tc>
              </a:tr>
              <a:tr h="1005943">
                <a:tc>
                  <a:txBody>
                    <a:bodyPr/>
                    <a:lstStyle/>
                    <a:p>
                      <a:r>
                        <a:rPr lang="nl-BE" sz="2000" dirty="0" smtClean="0"/>
                        <a:t>Introductie van een nieuw concept</a:t>
                      </a:r>
                      <a:r>
                        <a:rPr lang="nl-BE" sz="2000" baseline="0" dirty="0" smtClean="0"/>
                        <a:t> &amp; </a:t>
                      </a:r>
                      <a:r>
                        <a:rPr lang="nl-BE" sz="2000" baseline="0" dirty="0" err="1" smtClean="0"/>
                        <a:t>produkt</a:t>
                      </a:r>
                      <a:r>
                        <a:rPr lang="nl-BE" sz="2000" baseline="0" dirty="0" smtClean="0"/>
                        <a:t> met een ‘beveiligde’ naam</a:t>
                      </a:r>
                      <a:endParaRPr lang="nl-BE" sz="2000" dirty="0" smtClean="0"/>
                    </a:p>
                    <a:p>
                      <a:endParaRPr lang="nl-BE" sz="2000" dirty="0"/>
                    </a:p>
                  </a:txBody>
                  <a:tcPr marL="91444" marR="91444" marT="45725" marB="45725"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en-US"/>
              <a:t>Culinary aquaculture: The Omega Perch</a:t>
            </a:r>
          </a:p>
        </p:txBody>
      </p:sp>
      <p:sp>
        <p:nvSpPr>
          <p:cNvPr id="3" name="Tekstvak 2"/>
          <p:cNvSpPr txBox="1"/>
          <p:nvPr/>
        </p:nvSpPr>
        <p:spPr>
          <a:xfrm>
            <a:off x="0" y="0"/>
            <a:ext cx="9145588" cy="6863417"/>
          </a:xfrm>
          <a:prstGeom prst="rect">
            <a:avLst/>
          </a:prstGeom>
          <a:noFill/>
        </p:spPr>
        <p:txBody>
          <a:bodyPr>
            <a:spAutoFit/>
          </a:bodyPr>
          <a:lstStyle/>
          <a:p>
            <a:pPr marL="514350" indent="-514350" fontAlgn="auto">
              <a:spcBef>
                <a:spcPts val="0"/>
              </a:spcBef>
              <a:spcAft>
                <a:spcPts val="0"/>
              </a:spcAft>
              <a:defRPr/>
            </a:pPr>
            <a:r>
              <a:rPr lang="en-US" sz="2800" b="1" dirty="0">
                <a:solidFill>
                  <a:schemeClr val="tx2"/>
                </a:solidFill>
                <a:latin typeface="+mn-lt"/>
                <a:cs typeface="+mn-cs"/>
              </a:rPr>
              <a:t>            OMEGABAARS </a:t>
            </a:r>
            <a:r>
              <a:rPr lang="en-US" sz="2800" b="1" baseline="30000" dirty="0">
                <a:solidFill>
                  <a:schemeClr val="tx2"/>
                </a:solidFill>
                <a:latin typeface="+mn-lt"/>
                <a:cs typeface="+mn-cs"/>
              </a:rPr>
              <a:t>TM</a:t>
            </a:r>
            <a:r>
              <a:rPr lang="en-US" sz="2800" b="1" dirty="0">
                <a:solidFill>
                  <a:schemeClr val="tx2"/>
                </a:solidFill>
                <a:latin typeface="+mn-lt"/>
                <a:cs typeface="+mn-cs"/>
              </a:rPr>
              <a:t>:  </a:t>
            </a:r>
            <a:r>
              <a:rPr lang="en-US" sz="2800" b="1" dirty="0" err="1">
                <a:solidFill>
                  <a:schemeClr val="tx2"/>
                </a:solidFill>
                <a:latin typeface="+mn-lt"/>
                <a:cs typeface="+mn-cs"/>
              </a:rPr>
              <a:t>Unieke</a:t>
            </a:r>
            <a:r>
              <a:rPr lang="en-US" sz="2800" b="1" dirty="0">
                <a:solidFill>
                  <a:schemeClr val="tx2"/>
                </a:solidFill>
                <a:latin typeface="+mn-lt"/>
                <a:cs typeface="+mn-cs"/>
              </a:rPr>
              <a:t> </a:t>
            </a:r>
            <a:r>
              <a:rPr lang="en-US" sz="2800" b="1" dirty="0" err="1">
                <a:solidFill>
                  <a:schemeClr val="tx2"/>
                </a:solidFill>
                <a:latin typeface="+mn-lt"/>
                <a:cs typeface="+mn-cs"/>
              </a:rPr>
              <a:t>verkoopswaarde</a:t>
            </a:r>
            <a:endParaRPr lang="en-US" sz="2800" b="1" dirty="0">
              <a:solidFill>
                <a:schemeClr val="tx2"/>
              </a:solidFill>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a:p>
            <a:pPr marL="514350" indent="-514350" fontAlgn="auto">
              <a:spcBef>
                <a:spcPts val="0"/>
              </a:spcBef>
              <a:spcAft>
                <a:spcPts val="0"/>
              </a:spcAft>
              <a:defRPr/>
            </a:pPr>
            <a:r>
              <a:rPr lang="en-US" sz="2400" dirty="0">
                <a:latin typeface="+mn-lt"/>
                <a:cs typeface="+mn-cs"/>
              </a:rPr>
              <a:t>In</a:t>
            </a:r>
            <a:r>
              <a:rPr lang="en-US" sz="2800" dirty="0">
                <a:latin typeface="+mn-lt"/>
                <a:cs typeface="+mn-cs"/>
              </a:rPr>
              <a:t>: </a:t>
            </a:r>
            <a:r>
              <a:rPr lang="en-US" sz="2400" dirty="0" err="1">
                <a:latin typeface="+mn-lt"/>
                <a:cs typeface="+mn-cs"/>
              </a:rPr>
              <a:t>Zoetwatervis</a:t>
            </a:r>
            <a:r>
              <a:rPr lang="en-US" sz="2400" dirty="0">
                <a:latin typeface="+mn-lt"/>
                <a:cs typeface="+mn-cs"/>
              </a:rPr>
              <a:t>, de </a:t>
            </a:r>
            <a:r>
              <a:rPr lang="en-US" sz="2400" dirty="0" err="1">
                <a:latin typeface="+mn-lt"/>
                <a:cs typeface="+mn-cs"/>
              </a:rPr>
              <a:t>culinaire</a:t>
            </a:r>
            <a:r>
              <a:rPr lang="en-US" sz="2400" dirty="0">
                <a:latin typeface="+mn-lt"/>
                <a:cs typeface="+mn-cs"/>
              </a:rPr>
              <a:t> </a:t>
            </a:r>
            <a:r>
              <a:rPr lang="en-US" sz="2400" dirty="0" err="1">
                <a:latin typeface="+mn-lt"/>
                <a:cs typeface="+mn-cs"/>
              </a:rPr>
              <a:t>gids</a:t>
            </a:r>
            <a:r>
              <a:rPr lang="en-US" sz="2400" dirty="0">
                <a:latin typeface="+mn-lt"/>
                <a:cs typeface="+mn-cs"/>
              </a:rPr>
              <a:t> (H. Videler)</a:t>
            </a:r>
          </a:p>
          <a:p>
            <a:pPr marL="185738" indent="-185738" fontAlgn="auto">
              <a:spcBef>
                <a:spcPts val="0"/>
              </a:spcBef>
              <a:spcAft>
                <a:spcPts val="0"/>
              </a:spcAft>
              <a:defRPr/>
            </a:pPr>
            <a:r>
              <a:rPr lang="en-US" sz="2800" dirty="0">
                <a:latin typeface="+mn-lt"/>
                <a:cs typeface="+mn-cs"/>
              </a:rPr>
              <a:t>“</a:t>
            </a:r>
            <a:r>
              <a:rPr lang="nl-NL" dirty="0">
                <a:latin typeface="+mn-lt"/>
                <a:cs typeface="+mn-cs"/>
              </a:rPr>
              <a:t>Ik kreeg namelijk een paar filets en heb die kort in wat roomboter </a:t>
            </a:r>
            <a:r>
              <a:rPr lang="nl-NL" dirty="0" err="1">
                <a:latin typeface="+mn-lt"/>
                <a:cs typeface="+mn-cs"/>
              </a:rPr>
              <a:t>gebakken.In</a:t>
            </a:r>
            <a:r>
              <a:rPr lang="nl-NL" dirty="0">
                <a:latin typeface="+mn-lt"/>
                <a:cs typeface="+mn-cs"/>
              </a:rPr>
              <a:t> die filets zitten geen vleesgraten. Al mijn tafelgenoten, jong en oud, vonden het heerlijk. Omdat het een nogal vette vis is, is hij heel geschikt voor de barbecue en om te roken of  voor carpaccio en </a:t>
            </a:r>
            <a:r>
              <a:rPr lang="nl-NL" i="1" dirty="0" err="1">
                <a:latin typeface="+mn-lt"/>
                <a:cs typeface="+mn-cs"/>
              </a:rPr>
              <a:t>ceviche</a:t>
            </a:r>
            <a:r>
              <a:rPr lang="nl-NL" dirty="0">
                <a:latin typeface="+mn-lt"/>
                <a:cs typeface="+mn-cs"/>
              </a:rPr>
              <a:t>. Je kunt er alle recepten voor zalm op toepassen of een kruidige </a:t>
            </a:r>
            <a:r>
              <a:rPr lang="nl-NL" i="1" dirty="0" err="1">
                <a:latin typeface="+mn-lt"/>
                <a:cs typeface="+mn-cs"/>
              </a:rPr>
              <a:t>Ikan</a:t>
            </a:r>
            <a:r>
              <a:rPr lang="nl-NL" i="1" dirty="0">
                <a:latin typeface="+mn-lt"/>
                <a:cs typeface="+mn-cs"/>
              </a:rPr>
              <a:t> </a:t>
            </a:r>
            <a:r>
              <a:rPr lang="nl-NL" i="1" dirty="0" err="1">
                <a:latin typeface="+mn-lt"/>
                <a:cs typeface="+mn-cs"/>
              </a:rPr>
              <a:t>Berinti</a:t>
            </a:r>
            <a:r>
              <a:rPr lang="nl-NL" dirty="0">
                <a:latin typeface="+mn-lt"/>
                <a:cs typeface="+mn-cs"/>
              </a:rPr>
              <a:t> van maken. </a:t>
            </a:r>
            <a:endParaRPr lang="nl-BE" dirty="0">
              <a:latin typeface="+mn-lt"/>
              <a:cs typeface="+mn-cs"/>
            </a:endParaRPr>
          </a:p>
          <a:p>
            <a:pPr marL="514350" indent="-514350" fontAlgn="auto">
              <a:spcBef>
                <a:spcPts val="0"/>
              </a:spcBef>
              <a:spcAft>
                <a:spcPts val="0"/>
              </a:spcAft>
              <a:defRPr/>
            </a:pPr>
            <a:endParaRPr lang="en-US" sz="2800" dirty="0">
              <a:latin typeface="+mn-lt"/>
              <a:cs typeface="+mn-cs"/>
            </a:endParaRPr>
          </a:p>
          <a:p>
            <a:pPr marL="514350" indent="-514350" fontAlgn="auto">
              <a:spcBef>
                <a:spcPts val="0"/>
              </a:spcBef>
              <a:spcAft>
                <a:spcPts val="0"/>
              </a:spcAft>
              <a:defRPr/>
            </a:pPr>
            <a:r>
              <a:rPr lang="en-US" sz="2400" dirty="0">
                <a:latin typeface="+mn-lt"/>
                <a:cs typeface="+mn-cs"/>
              </a:rPr>
              <a:t>2. </a:t>
            </a:r>
            <a:r>
              <a:rPr lang="en-US" sz="2400" dirty="0" err="1">
                <a:latin typeface="+mn-lt"/>
                <a:cs typeface="+mn-cs"/>
              </a:rPr>
              <a:t>Samenwerking</a:t>
            </a:r>
            <a:r>
              <a:rPr lang="en-US" sz="2400" dirty="0">
                <a:latin typeface="+mn-lt"/>
                <a:cs typeface="+mn-cs"/>
              </a:rPr>
              <a:t> met: Toon Dierickx: </a:t>
            </a:r>
            <a:r>
              <a:rPr lang="en-US" sz="2400" dirty="0" err="1">
                <a:latin typeface="+mn-lt"/>
                <a:cs typeface="+mn-cs"/>
              </a:rPr>
              <a:t>chefkok</a:t>
            </a:r>
            <a:r>
              <a:rPr lang="en-US" sz="2400" dirty="0">
                <a:latin typeface="+mn-lt"/>
                <a:cs typeface="+mn-cs"/>
              </a:rPr>
              <a:t> Restaurant Arenberg, Faculty Club Leuven, </a:t>
            </a:r>
            <a:r>
              <a:rPr lang="en-US" sz="2400" dirty="0" err="1">
                <a:latin typeface="+mn-lt"/>
                <a:cs typeface="+mn-cs"/>
              </a:rPr>
              <a:t>Traiteur</a:t>
            </a:r>
            <a:r>
              <a:rPr lang="en-US" sz="2400" dirty="0">
                <a:latin typeface="+mn-lt"/>
                <a:cs typeface="+mn-cs"/>
              </a:rPr>
              <a:t> Van Eeckhout, </a:t>
            </a:r>
            <a:r>
              <a:rPr lang="en-US" sz="2400" dirty="0" err="1">
                <a:latin typeface="+mn-lt"/>
                <a:cs typeface="+mn-cs"/>
              </a:rPr>
              <a:t>Hotelschool</a:t>
            </a:r>
            <a:r>
              <a:rPr lang="en-US" sz="2400" dirty="0">
                <a:latin typeface="+mn-lt"/>
                <a:cs typeface="+mn-cs"/>
              </a:rPr>
              <a:t> Leuven, </a:t>
            </a:r>
            <a:r>
              <a:rPr lang="en-US" sz="2400" dirty="0" err="1">
                <a:latin typeface="+mn-lt"/>
                <a:cs typeface="+mn-cs"/>
              </a:rPr>
              <a:t>Hotelschool</a:t>
            </a:r>
            <a:r>
              <a:rPr lang="en-US" sz="2400" dirty="0">
                <a:latin typeface="+mn-lt"/>
                <a:cs typeface="+mn-cs"/>
              </a:rPr>
              <a:t> </a:t>
            </a:r>
            <a:r>
              <a:rPr lang="en-US" sz="2400" dirty="0" err="1">
                <a:latin typeface="+mn-lt"/>
                <a:cs typeface="+mn-cs"/>
              </a:rPr>
              <a:t>Koksijde</a:t>
            </a:r>
            <a:r>
              <a:rPr lang="en-US" sz="2400" dirty="0">
                <a:latin typeface="+mn-lt"/>
                <a:cs typeface="+mn-cs"/>
              </a:rPr>
              <a:t>, Jeroen Meeus, </a:t>
            </a:r>
            <a:r>
              <a:rPr lang="en-US" sz="2400" dirty="0" err="1">
                <a:latin typeface="+mn-lt"/>
                <a:cs typeface="+mn-cs"/>
              </a:rPr>
              <a:t>Kwentin</a:t>
            </a:r>
            <a:r>
              <a:rPr lang="en-US" sz="2400" dirty="0">
                <a:latin typeface="+mn-lt"/>
                <a:cs typeface="+mn-cs"/>
              </a:rPr>
              <a:t> De </a:t>
            </a:r>
            <a:r>
              <a:rPr lang="en-US" sz="2400" dirty="0" err="1" smtClean="0">
                <a:latin typeface="+mn-lt"/>
                <a:cs typeface="+mn-cs"/>
              </a:rPr>
              <a:t>Paepe</a:t>
            </a:r>
            <a:r>
              <a:rPr lang="en-US" sz="2400" dirty="0" smtClean="0">
                <a:latin typeface="+mn-lt"/>
                <a:cs typeface="+mn-cs"/>
              </a:rPr>
              <a:t> and many more</a:t>
            </a:r>
            <a:endParaRPr lang="en-US" sz="2400" dirty="0">
              <a:latin typeface="+mn-lt"/>
              <a:cs typeface="+mn-cs"/>
            </a:endParaRPr>
          </a:p>
          <a:p>
            <a:pPr marL="514350" indent="-514350" fontAlgn="auto">
              <a:spcBef>
                <a:spcPts val="0"/>
              </a:spcBef>
              <a:spcAft>
                <a:spcPts val="0"/>
              </a:spcAft>
              <a:defRPr/>
            </a:pPr>
            <a:endParaRPr lang="en-US" sz="2800" dirty="0">
              <a:latin typeface="+mn-lt"/>
              <a:cs typeface="+mn-cs"/>
            </a:endParaRPr>
          </a:p>
          <a:p>
            <a:pPr marL="514350" indent="-514350" fontAlgn="auto">
              <a:spcBef>
                <a:spcPts val="0"/>
              </a:spcBef>
              <a:spcAft>
                <a:spcPts val="0"/>
              </a:spcAft>
              <a:defRPr/>
            </a:pPr>
            <a:r>
              <a:rPr lang="en-US" sz="2400" dirty="0">
                <a:latin typeface="+mn-lt"/>
                <a:cs typeface="+mn-cs"/>
              </a:rPr>
              <a:t>3. </a:t>
            </a:r>
            <a:r>
              <a:rPr lang="en-US" sz="2400" dirty="0" smtClean="0"/>
              <a:t> </a:t>
            </a:r>
            <a:r>
              <a:rPr lang="en-US" sz="2400" dirty="0" err="1">
                <a:latin typeface="+mn-lt"/>
              </a:rPr>
              <a:t>Vergelijkende</a:t>
            </a:r>
            <a:r>
              <a:rPr lang="en-US" sz="2400" dirty="0">
                <a:latin typeface="+mn-lt"/>
              </a:rPr>
              <a:t> </a:t>
            </a:r>
            <a:r>
              <a:rPr lang="en-US" sz="2400" dirty="0" err="1">
                <a:latin typeface="+mn-lt"/>
              </a:rPr>
              <a:t>smaaktest</a:t>
            </a:r>
            <a:r>
              <a:rPr lang="en-US" sz="2400" dirty="0">
                <a:latin typeface="+mn-lt"/>
              </a:rPr>
              <a:t> </a:t>
            </a:r>
            <a:r>
              <a:rPr lang="en-US" sz="2400" dirty="0" err="1">
                <a:latin typeface="+mn-lt"/>
              </a:rPr>
              <a:t>vis</a:t>
            </a:r>
            <a:r>
              <a:rPr lang="en-US" sz="2400" dirty="0">
                <a:latin typeface="+mn-lt"/>
              </a:rPr>
              <a:t> @ PCG </a:t>
            </a:r>
            <a:r>
              <a:rPr lang="en-US" sz="2400" dirty="0" err="1">
                <a:latin typeface="+mn-lt"/>
              </a:rPr>
              <a:t>juni</a:t>
            </a:r>
            <a:r>
              <a:rPr lang="en-US" sz="2400" dirty="0">
                <a:latin typeface="+mn-lt"/>
              </a:rPr>
              <a:t> 2011. </a:t>
            </a:r>
            <a:r>
              <a:rPr lang="en-US" sz="2400" dirty="0" smtClean="0">
                <a:latin typeface="+mn-lt"/>
              </a:rPr>
              <a:t>Omegabaars</a:t>
            </a:r>
            <a:r>
              <a:rPr lang="en-US" sz="2400" dirty="0">
                <a:latin typeface="+mn-lt"/>
              </a:rPr>
              <a:t>: </a:t>
            </a:r>
            <a:r>
              <a:rPr lang="en-US" sz="2400" dirty="0" err="1">
                <a:latin typeface="+mn-lt"/>
              </a:rPr>
              <a:t>hoogste</a:t>
            </a:r>
            <a:r>
              <a:rPr lang="en-US" sz="2400" dirty="0">
                <a:latin typeface="+mn-lt"/>
              </a:rPr>
              <a:t> score</a:t>
            </a:r>
            <a:endParaRPr lang="en-US" sz="24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p:txBody>
      </p:sp>
      <p:graphicFrame>
        <p:nvGraphicFramePr>
          <p:cNvPr id="6" name="Tabel 5"/>
          <p:cNvGraphicFramePr>
            <a:graphicFrameLocks noGrp="1"/>
          </p:cNvGraphicFramePr>
          <p:nvPr/>
        </p:nvGraphicFramePr>
        <p:xfrm>
          <a:off x="827088" y="692150"/>
          <a:ext cx="7777162" cy="498475"/>
        </p:xfrm>
        <a:graphic>
          <a:graphicData uri="http://schemas.openxmlformats.org/drawingml/2006/table">
            <a:tbl>
              <a:tblPr firstRow="1" bandRow="1">
                <a:tableStyleId>{5C22544A-7EE6-4342-B048-85BDC9FD1C3A}</a:tableStyleId>
              </a:tblPr>
              <a:tblGrid>
                <a:gridCol w="7777162"/>
              </a:tblGrid>
              <a:tr h="498475">
                <a:tc>
                  <a:txBody>
                    <a:bodyPr/>
                    <a:lstStyle/>
                    <a:p>
                      <a:pPr algn="ctr"/>
                      <a:r>
                        <a:rPr lang="nl-BE" sz="1800" dirty="0" smtClean="0"/>
                        <a:t>FEEDBACK</a:t>
                      </a:r>
                      <a:endParaRPr lang="nl-BE" sz="1800" dirty="0"/>
                    </a:p>
                  </a:txBody>
                  <a:tcPr marL="91444" marR="91444" marT="45741" marB="45741"/>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amond(in)">
                                      <p:cBhvr>
                                        <p:cTn id="7" dur="2000"/>
                                        <p:tgtEl>
                                          <p:spTgt spid="3">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checkerboard(across)">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en-US"/>
              <a:t>Culinary aquaculture: The Omega Perch</a:t>
            </a:r>
          </a:p>
        </p:txBody>
      </p:sp>
      <p:sp>
        <p:nvSpPr>
          <p:cNvPr id="3" name="Tekstvak 2"/>
          <p:cNvSpPr txBox="1"/>
          <p:nvPr/>
        </p:nvSpPr>
        <p:spPr>
          <a:xfrm>
            <a:off x="755650" y="836613"/>
            <a:ext cx="7993063" cy="4032250"/>
          </a:xfrm>
          <a:prstGeom prst="rect">
            <a:avLst/>
          </a:prstGeom>
          <a:noFill/>
        </p:spPr>
        <p:txBody>
          <a:bodyPr>
            <a:spAutoFit/>
          </a:bodyPr>
          <a:lstStyle/>
          <a:p>
            <a:pPr marL="514350" indent="-514350" fontAlgn="auto">
              <a:spcBef>
                <a:spcPts val="0"/>
              </a:spcBef>
              <a:spcAft>
                <a:spcPts val="0"/>
              </a:spcAft>
              <a:defRPr/>
            </a:pPr>
            <a:r>
              <a:rPr lang="en-US" sz="3200" dirty="0">
                <a:solidFill>
                  <a:schemeClr val="accent1"/>
                </a:solidFill>
                <a:latin typeface="+mj-lt"/>
                <a:cs typeface="+mn-cs"/>
              </a:rPr>
              <a:t> Marketing Approach</a:t>
            </a:r>
          </a:p>
          <a:p>
            <a:pPr marL="514350" indent="-514350" fontAlgn="auto">
              <a:spcBef>
                <a:spcPts val="0"/>
              </a:spcBef>
              <a:spcAft>
                <a:spcPts val="0"/>
              </a:spcAft>
              <a:buFont typeface="Wingdings" pitchFamily="2" charset="2"/>
              <a:buChar char="ü"/>
              <a:defRPr/>
            </a:pPr>
            <a:endParaRPr lang="en-US" sz="2800" dirty="0">
              <a:latin typeface="+mj-lt"/>
              <a:cs typeface="+mn-cs"/>
            </a:endParaRPr>
          </a:p>
          <a:p>
            <a:pPr marL="514350" indent="-514350" fontAlgn="auto">
              <a:spcBef>
                <a:spcPts val="0"/>
              </a:spcBef>
              <a:spcAft>
                <a:spcPts val="0"/>
              </a:spcAft>
              <a:buFont typeface="Wingdings" pitchFamily="2" charset="2"/>
              <a:buChar char="ü"/>
              <a:defRPr/>
            </a:pPr>
            <a:r>
              <a:rPr lang="en-US" sz="2800" dirty="0">
                <a:solidFill>
                  <a:schemeClr val="bg1">
                    <a:lumMod val="65000"/>
                  </a:schemeClr>
                </a:solidFill>
                <a:latin typeface="+mj-lt"/>
                <a:cs typeface="+mn-cs"/>
              </a:rPr>
              <a:t>Product </a:t>
            </a:r>
          </a:p>
          <a:p>
            <a:pPr marL="514350" indent="-514350" fontAlgn="auto">
              <a:spcBef>
                <a:spcPts val="0"/>
              </a:spcBef>
              <a:spcAft>
                <a:spcPts val="0"/>
              </a:spcAft>
              <a:buFont typeface="Wingdings" pitchFamily="2" charset="2"/>
              <a:buChar char="ü"/>
              <a:defRPr/>
            </a:pPr>
            <a:r>
              <a:rPr lang="en-US" sz="2800" dirty="0">
                <a:latin typeface="+mj-lt"/>
                <a:cs typeface="+mn-cs"/>
              </a:rPr>
              <a:t>Place/Distribution</a:t>
            </a:r>
          </a:p>
          <a:p>
            <a:pPr marL="514350" indent="-514350" fontAlgn="auto">
              <a:spcBef>
                <a:spcPts val="0"/>
              </a:spcBef>
              <a:spcAft>
                <a:spcPts val="0"/>
              </a:spcAft>
              <a:buFont typeface="Wingdings" pitchFamily="2" charset="2"/>
              <a:buChar char="ü"/>
              <a:defRPr/>
            </a:pPr>
            <a:r>
              <a:rPr lang="en-US" sz="2800" dirty="0">
                <a:solidFill>
                  <a:schemeClr val="bg1">
                    <a:lumMod val="65000"/>
                  </a:schemeClr>
                </a:solidFill>
                <a:latin typeface="+mj-lt"/>
                <a:cs typeface="+mn-cs"/>
              </a:rPr>
              <a:t>Promotion</a:t>
            </a:r>
          </a:p>
          <a:p>
            <a:pPr marL="514350" indent="-514350" fontAlgn="auto">
              <a:spcBef>
                <a:spcPts val="0"/>
              </a:spcBef>
              <a:spcAft>
                <a:spcPts val="0"/>
              </a:spcAft>
              <a:buFont typeface="Wingdings" pitchFamily="2" charset="2"/>
              <a:buChar char="ü"/>
              <a:defRPr/>
            </a:pPr>
            <a:r>
              <a:rPr lang="en-US" sz="2800" dirty="0">
                <a:solidFill>
                  <a:schemeClr val="bg1">
                    <a:lumMod val="65000"/>
                  </a:schemeClr>
                </a:solidFill>
                <a:latin typeface="+mj-lt"/>
                <a:cs typeface="+mn-cs"/>
              </a:rPr>
              <a:t>Price</a:t>
            </a:r>
          </a:p>
          <a:p>
            <a:pPr marL="514350" indent="-514350" fontAlgn="auto">
              <a:spcBef>
                <a:spcPts val="0"/>
              </a:spcBef>
              <a:spcAft>
                <a:spcPts val="0"/>
              </a:spcAft>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p:txBody>
      </p:sp>
      <p:pic>
        <p:nvPicPr>
          <p:cNvPr id="17412" name="Afbeelding 4" descr="aquaforce_kleur2-klein.png"/>
          <p:cNvPicPr>
            <a:picLocks noChangeAspect="1"/>
          </p:cNvPicPr>
          <p:nvPr/>
        </p:nvPicPr>
        <p:blipFill>
          <a:blip r:embed="rId2" cstate="print"/>
          <a:srcRect/>
          <a:stretch>
            <a:fillRect/>
          </a:stretch>
        </p:blipFill>
        <p:spPr bwMode="auto">
          <a:xfrm>
            <a:off x="0" y="6132513"/>
            <a:ext cx="2312988" cy="725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en-US" dirty="0"/>
              <a:t>Culinary aquaculture: The Omega Perch</a:t>
            </a:r>
          </a:p>
        </p:txBody>
      </p:sp>
      <p:sp>
        <p:nvSpPr>
          <p:cNvPr id="3" name="Tekstvak 2"/>
          <p:cNvSpPr txBox="1"/>
          <p:nvPr/>
        </p:nvSpPr>
        <p:spPr>
          <a:xfrm>
            <a:off x="468313" y="0"/>
            <a:ext cx="8280400" cy="6186309"/>
          </a:xfrm>
          <a:prstGeom prst="rect">
            <a:avLst/>
          </a:prstGeom>
          <a:noFill/>
        </p:spPr>
        <p:txBody>
          <a:bodyPr>
            <a:spAutoFit/>
          </a:bodyPr>
          <a:lstStyle/>
          <a:p>
            <a:pPr marL="514350" indent="-514350" fontAlgn="auto">
              <a:spcBef>
                <a:spcPts val="0"/>
              </a:spcBef>
              <a:spcAft>
                <a:spcPts val="0"/>
              </a:spcAft>
              <a:defRPr/>
            </a:pPr>
            <a:r>
              <a:rPr lang="en-US" sz="3200" dirty="0">
                <a:solidFill>
                  <a:schemeClr val="accent1"/>
                </a:solidFill>
                <a:latin typeface="+mn-lt"/>
                <a:cs typeface="+mn-cs"/>
              </a:rPr>
              <a:t>         </a:t>
            </a:r>
            <a:r>
              <a:rPr lang="en-US" sz="2800" b="1" dirty="0">
                <a:solidFill>
                  <a:schemeClr val="accent1"/>
                </a:solidFill>
                <a:latin typeface="+mn-lt"/>
                <a:cs typeface="+mn-cs"/>
              </a:rPr>
              <a:t>2. Marketing Approach</a:t>
            </a:r>
          </a:p>
          <a:p>
            <a:pPr marL="514350" indent="-514350" fontAlgn="auto">
              <a:spcBef>
                <a:spcPts val="0"/>
              </a:spcBef>
              <a:spcAft>
                <a:spcPts val="0"/>
              </a:spcAft>
              <a:defRPr/>
            </a:pPr>
            <a:endParaRPr lang="en-US" sz="2800" dirty="0">
              <a:latin typeface="+mj-lt"/>
              <a:cs typeface="+mn-cs"/>
            </a:endParaRPr>
          </a:p>
          <a:p>
            <a:pPr marL="514350" indent="-514350" fontAlgn="auto">
              <a:spcBef>
                <a:spcPts val="0"/>
              </a:spcBef>
              <a:spcAft>
                <a:spcPts val="0"/>
              </a:spcAft>
              <a:defRPr/>
            </a:pPr>
            <a:r>
              <a:rPr lang="en-US" sz="2800" dirty="0" smtClean="0">
                <a:latin typeface="+mn-lt"/>
                <a:cs typeface="+mn-cs"/>
              </a:rPr>
              <a:t>      per </a:t>
            </a:r>
            <a:r>
              <a:rPr lang="en-US" sz="2800" dirty="0" err="1">
                <a:latin typeface="+mn-lt"/>
                <a:cs typeface="+mn-cs"/>
              </a:rPr>
              <a:t>jaar</a:t>
            </a:r>
            <a:r>
              <a:rPr lang="en-US" sz="2800" dirty="0">
                <a:latin typeface="+mn-lt"/>
                <a:cs typeface="+mn-cs"/>
              </a:rPr>
              <a:t>= 200 T </a:t>
            </a:r>
            <a:r>
              <a:rPr lang="en-US" sz="2800" dirty="0" err="1">
                <a:latin typeface="+mn-lt"/>
                <a:cs typeface="+mn-cs"/>
              </a:rPr>
              <a:t>volle</a:t>
            </a:r>
            <a:r>
              <a:rPr lang="en-US" sz="2800" dirty="0">
                <a:latin typeface="+mn-lt"/>
                <a:cs typeface="+mn-cs"/>
              </a:rPr>
              <a:t> </a:t>
            </a:r>
            <a:r>
              <a:rPr lang="en-US" sz="2800" dirty="0" err="1">
                <a:latin typeface="+mn-lt"/>
                <a:cs typeface="+mn-cs"/>
              </a:rPr>
              <a:t>vis</a:t>
            </a:r>
            <a:r>
              <a:rPr lang="en-US" sz="2800" dirty="0">
                <a:latin typeface="+mn-lt"/>
                <a:cs typeface="+mn-cs"/>
              </a:rPr>
              <a:t> (= 100 T filet</a:t>
            </a:r>
            <a:r>
              <a:rPr lang="en-US" sz="2800" dirty="0" smtClean="0">
                <a:latin typeface="+mn-lt"/>
                <a:cs typeface="+mn-cs"/>
              </a:rPr>
              <a:t>)</a:t>
            </a:r>
          </a:p>
          <a:p>
            <a:pPr marL="514350" indent="-514350" fontAlgn="auto">
              <a:spcBef>
                <a:spcPts val="0"/>
              </a:spcBef>
              <a:spcAft>
                <a:spcPts val="0"/>
              </a:spcAft>
              <a:buFont typeface="Wingdings" pitchFamily="2" charset="2"/>
              <a:buChar char="à"/>
              <a:defRPr/>
            </a:pPr>
            <a:endParaRPr lang="en-US" sz="2800" dirty="0">
              <a:latin typeface="+mn-lt"/>
              <a:cs typeface="+mn-cs"/>
            </a:endParaRPr>
          </a:p>
          <a:p>
            <a:pPr marL="514350" indent="-514350" fontAlgn="auto">
              <a:spcBef>
                <a:spcPts val="0"/>
              </a:spcBef>
              <a:spcAft>
                <a:spcPts val="0"/>
              </a:spcAft>
              <a:buFont typeface="Wingdings" pitchFamily="2" charset="2"/>
              <a:buChar char="à"/>
              <a:defRPr/>
            </a:pPr>
            <a:r>
              <a:rPr lang="en-US" sz="2800" dirty="0" smtClean="0">
                <a:latin typeface="+mn-lt"/>
                <a:cs typeface="+mn-cs"/>
              </a:rPr>
              <a:t>Levering </a:t>
            </a:r>
            <a:r>
              <a:rPr lang="en-US" sz="2800" dirty="0" err="1">
                <a:latin typeface="+mn-lt"/>
                <a:cs typeface="+mn-cs"/>
              </a:rPr>
              <a:t>aan</a:t>
            </a:r>
            <a:r>
              <a:rPr lang="en-US" sz="2800" dirty="0">
                <a:latin typeface="+mn-lt"/>
                <a:cs typeface="+mn-cs"/>
              </a:rPr>
              <a:t> ‘</a:t>
            </a:r>
            <a:r>
              <a:rPr lang="en-US" sz="2800" b="1" dirty="0" err="1">
                <a:solidFill>
                  <a:srgbClr val="0070C0"/>
                </a:solidFill>
                <a:latin typeface="+mn-lt"/>
                <a:cs typeface="+mn-cs"/>
              </a:rPr>
              <a:t>geëngageerde</a:t>
            </a:r>
            <a:r>
              <a:rPr lang="en-US" sz="2800" b="1" dirty="0">
                <a:solidFill>
                  <a:srgbClr val="0070C0"/>
                </a:solidFill>
                <a:latin typeface="+mn-lt"/>
                <a:cs typeface="+mn-cs"/>
              </a:rPr>
              <a:t>’ </a:t>
            </a:r>
            <a:r>
              <a:rPr lang="en-US" sz="2800" b="1" dirty="0" err="1">
                <a:solidFill>
                  <a:srgbClr val="0070C0"/>
                </a:solidFill>
                <a:latin typeface="+mn-lt"/>
                <a:cs typeface="+mn-cs"/>
              </a:rPr>
              <a:t>visdistributeurs</a:t>
            </a:r>
            <a:r>
              <a:rPr lang="en-US" sz="2800" b="1" dirty="0">
                <a:solidFill>
                  <a:srgbClr val="0070C0"/>
                </a:solidFill>
                <a:latin typeface="+mn-lt"/>
                <a:cs typeface="+mn-cs"/>
              </a:rPr>
              <a:t> </a:t>
            </a:r>
            <a:r>
              <a:rPr lang="en-US" sz="2800" dirty="0">
                <a:latin typeface="+mn-lt"/>
                <a:cs typeface="+mn-cs"/>
              </a:rPr>
              <a:t>(</a:t>
            </a:r>
            <a:r>
              <a:rPr lang="en-US" sz="2000" dirty="0" err="1">
                <a:latin typeface="+mn-lt"/>
                <a:cs typeface="+mn-cs"/>
              </a:rPr>
              <a:t>Océan</a:t>
            </a:r>
            <a:r>
              <a:rPr lang="en-US" sz="2000" dirty="0">
                <a:latin typeface="+mn-lt"/>
                <a:cs typeface="+mn-cs"/>
              </a:rPr>
              <a:t> </a:t>
            </a:r>
            <a:r>
              <a:rPr lang="en-US" sz="2000" dirty="0" err="1">
                <a:latin typeface="+mn-lt"/>
                <a:cs typeface="+mn-cs"/>
              </a:rPr>
              <a:t>Marée</a:t>
            </a:r>
            <a:r>
              <a:rPr lang="en-US" sz="2000" dirty="0">
                <a:latin typeface="+mn-lt"/>
                <a:cs typeface="+mn-cs"/>
              </a:rPr>
              <a:t>, </a:t>
            </a:r>
            <a:r>
              <a:rPr lang="en-US" sz="2000" dirty="0" err="1">
                <a:latin typeface="+mn-lt"/>
                <a:cs typeface="+mn-cs"/>
              </a:rPr>
              <a:t>Detroyer</a:t>
            </a:r>
            <a:r>
              <a:rPr lang="en-US" sz="2000" dirty="0">
                <a:latin typeface="+mn-lt"/>
                <a:cs typeface="+mn-cs"/>
              </a:rPr>
              <a:t>, De </a:t>
            </a:r>
            <a:r>
              <a:rPr lang="en-US" sz="2000" dirty="0" err="1">
                <a:latin typeface="+mn-lt"/>
                <a:cs typeface="+mn-cs"/>
              </a:rPr>
              <a:t>Jager</a:t>
            </a:r>
            <a:r>
              <a:rPr lang="en-US" sz="2000" dirty="0">
                <a:latin typeface="+mn-lt"/>
                <a:cs typeface="+mn-cs"/>
              </a:rPr>
              <a:t>, </a:t>
            </a:r>
            <a:r>
              <a:rPr lang="en-US" sz="2000" dirty="0" err="1">
                <a:latin typeface="+mn-lt"/>
                <a:cs typeface="+mn-cs"/>
              </a:rPr>
              <a:t>D’Haens</a:t>
            </a:r>
            <a:r>
              <a:rPr lang="en-US" sz="2000" dirty="0">
                <a:latin typeface="+mn-lt"/>
                <a:cs typeface="+mn-cs"/>
              </a:rPr>
              <a:t>, </a:t>
            </a:r>
            <a:r>
              <a:rPr lang="en-US" sz="2000" dirty="0" err="1">
                <a:latin typeface="+mn-lt"/>
                <a:cs typeface="+mn-cs"/>
              </a:rPr>
              <a:t>Arijs</a:t>
            </a:r>
            <a:r>
              <a:rPr lang="en-US" sz="2000" dirty="0">
                <a:latin typeface="+mn-lt"/>
                <a:cs typeface="+mn-cs"/>
              </a:rPr>
              <a:t>, Chef’s Secret, </a:t>
            </a:r>
            <a:r>
              <a:rPr lang="en-US" sz="2000" dirty="0" err="1">
                <a:latin typeface="+mn-lt"/>
                <a:cs typeface="+mn-cs"/>
              </a:rPr>
              <a:t>Vandermaesen</a:t>
            </a:r>
            <a:r>
              <a:rPr lang="en-US" sz="2000" dirty="0">
                <a:latin typeface="+mn-lt"/>
                <a:cs typeface="+mn-cs"/>
              </a:rPr>
              <a:t>, </a:t>
            </a:r>
            <a:r>
              <a:rPr lang="en-US" sz="2000" dirty="0" err="1">
                <a:latin typeface="+mn-lt"/>
                <a:cs typeface="+mn-cs"/>
              </a:rPr>
              <a:t>Brumos</a:t>
            </a:r>
            <a:r>
              <a:rPr lang="en-US" sz="2000" dirty="0">
                <a:latin typeface="+mn-lt"/>
                <a:cs typeface="+mn-cs"/>
              </a:rPr>
              <a:t>,…) </a:t>
            </a:r>
            <a:r>
              <a:rPr lang="en-US" sz="2800" dirty="0">
                <a:latin typeface="+mn-lt"/>
                <a:cs typeface="+mn-cs"/>
              </a:rPr>
              <a:t>die </a:t>
            </a:r>
            <a:r>
              <a:rPr lang="en-US" sz="2800" dirty="0" err="1" smtClean="0">
                <a:latin typeface="+mn-lt"/>
                <a:cs typeface="+mn-cs"/>
              </a:rPr>
              <a:t>leveren</a:t>
            </a:r>
            <a:r>
              <a:rPr lang="en-US" sz="2800" dirty="0" smtClean="0">
                <a:latin typeface="+mn-lt"/>
                <a:cs typeface="+mn-cs"/>
              </a:rPr>
              <a:t> </a:t>
            </a:r>
            <a:r>
              <a:rPr lang="en-US" sz="2800" dirty="0" err="1">
                <a:latin typeface="+mn-lt"/>
                <a:cs typeface="+mn-cs"/>
              </a:rPr>
              <a:t>aan</a:t>
            </a:r>
            <a:r>
              <a:rPr lang="en-US" sz="2800" dirty="0">
                <a:latin typeface="+mn-lt"/>
                <a:cs typeface="+mn-cs"/>
              </a:rPr>
              <a:t> de </a:t>
            </a:r>
            <a:r>
              <a:rPr lang="en-US" sz="2800" dirty="0" err="1">
                <a:latin typeface="+mn-lt"/>
                <a:cs typeface="+mn-cs"/>
              </a:rPr>
              <a:t>betere</a:t>
            </a:r>
            <a:r>
              <a:rPr lang="en-US" sz="2800" dirty="0">
                <a:latin typeface="+mn-lt"/>
                <a:cs typeface="+mn-cs"/>
              </a:rPr>
              <a:t> restaurants, </a:t>
            </a:r>
            <a:r>
              <a:rPr lang="en-US" sz="2800" dirty="0" err="1">
                <a:latin typeface="+mn-lt"/>
                <a:cs typeface="+mn-cs"/>
              </a:rPr>
              <a:t>cateraars</a:t>
            </a:r>
            <a:r>
              <a:rPr lang="en-US" sz="2800" dirty="0">
                <a:latin typeface="+mn-lt"/>
                <a:cs typeface="+mn-cs"/>
              </a:rPr>
              <a:t> en </a:t>
            </a:r>
            <a:r>
              <a:rPr lang="en-US" sz="2800" dirty="0" err="1">
                <a:latin typeface="+mn-lt"/>
                <a:cs typeface="+mn-cs"/>
              </a:rPr>
              <a:t>speciaalzaken</a:t>
            </a:r>
            <a:endParaRPr lang="en-US" sz="2800" dirty="0">
              <a:latin typeface="+mn-lt"/>
              <a:cs typeface="+mn-cs"/>
            </a:endParaRPr>
          </a:p>
          <a:p>
            <a:pPr marL="514350" indent="-514350" fontAlgn="auto">
              <a:spcBef>
                <a:spcPts val="0"/>
              </a:spcBef>
              <a:spcAft>
                <a:spcPts val="0"/>
              </a:spcAft>
              <a:buFont typeface="Wingdings" pitchFamily="2" charset="2"/>
              <a:buChar char="à"/>
              <a:defRPr/>
            </a:pPr>
            <a:r>
              <a:rPr lang="en-US" sz="2800" dirty="0" err="1" smtClean="0">
                <a:latin typeface="+mn-lt"/>
                <a:cs typeface="+mn-cs"/>
              </a:rPr>
              <a:t>Exclusief</a:t>
            </a:r>
            <a:r>
              <a:rPr lang="en-US" sz="2800" dirty="0" smtClean="0">
                <a:latin typeface="+mn-lt"/>
                <a:cs typeface="+mn-cs"/>
              </a:rPr>
              <a:t> </a:t>
            </a:r>
            <a:r>
              <a:rPr lang="en-US" sz="2800" dirty="0">
                <a:latin typeface="+mn-lt"/>
                <a:cs typeface="+mn-cs"/>
              </a:rPr>
              <a:t>en </a:t>
            </a:r>
            <a:r>
              <a:rPr lang="en-US" sz="2800" dirty="0" err="1" smtClean="0">
                <a:latin typeface="+mn-lt"/>
                <a:cs typeface="+mn-cs"/>
              </a:rPr>
              <a:t>beperkt</a:t>
            </a:r>
            <a:r>
              <a:rPr lang="en-US" sz="2800" dirty="0" smtClean="0">
                <a:latin typeface="+mn-lt"/>
                <a:cs typeface="+mn-cs"/>
              </a:rPr>
              <a:t> </a:t>
            </a:r>
            <a:r>
              <a:rPr lang="en-US" sz="2800" dirty="0" err="1">
                <a:latin typeface="+mn-lt"/>
                <a:cs typeface="+mn-cs"/>
              </a:rPr>
              <a:t>aanbod</a:t>
            </a:r>
            <a:r>
              <a:rPr lang="en-US" sz="2800" dirty="0">
                <a:latin typeface="+mn-lt"/>
                <a:cs typeface="+mn-cs"/>
              </a:rPr>
              <a:t> van </a:t>
            </a:r>
            <a:r>
              <a:rPr lang="en-US" sz="2800" dirty="0" err="1">
                <a:latin typeface="+mn-lt"/>
                <a:cs typeface="+mn-cs"/>
              </a:rPr>
              <a:t>gerookte</a:t>
            </a:r>
            <a:r>
              <a:rPr lang="en-US" sz="2800" dirty="0">
                <a:latin typeface="+mn-lt"/>
                <a:cs typeface="+mn-cs"/>
              </a:rPr>
              <a:t> filet </a:t>
            </a:r>
            <a:r>
              <a:rPr lang="en-US" sz="2800" dirty="0" err="1">
                <a:latin typeface="+mn-lt"/>
                <a:cs typeface="+mn-cs"/>
              </a:rPr>
              <a:t>als</a:t>
            </a:r>
            <a:r>
              <a:rPr lang="en-US" sz="2800" dirty="0">
                <a:latin typeface="+mn-lt"/>
                <a:cs typeface="+mn-cs"/>
              </a:rPr>
              <a:t> </a:t>
            </a:r>
            <a:r>
              <a:rPr lang="en-US" sz="2800" dirty="0" err="1">
                <a:latin typeface="+mn-lt"/>
                <a:cs typeface="+mn-cs"/>
              </a:rPr>
              <a:t>delicatesse</a:t>
            </a:r>
            <a:r>
              <a:rPr lang="en-US" sz="2800" dirty="0">
                <a:latin typeface="+mn-lt"/>
                <a:cs typeface="+mn-cs"/>
              </a:rPr>
              <a:t> in </a:t>
            </a:r>
            <a:r>
              <a:rPr lang="en-US" sz="2800" b="1" dirty="0" err="1">
                <a:solidFill>
                  <a:srgbClr val="0070C0"/>
                </a:solidFill>
                <a:latin typeface="+mn-lt"/>
                <a:cs typeface="+mn-cs"/>
              </a:rPr>
              <a:t>speciaalzaak</a:t>
            </a:r>
            <a:r>
              <a:rPr lang="en-US" sz="2800" b="1" dirty="0">
                <a:solidFill>
                  <a:srgbClr val="0070C0"/>
                </a:solidFill>
                <a:latin typeface="+mn-lt"/>
                <a:cs typeface="+mn-cs"/>
              </a:rPr>
              <a:t> en </a:t>
            </a:r>
            <a:r>
              <a:rPr lang="en-US" sz="2800" b="1" dirty="0" err="1">
                <a:solidFill>
                  <a:srgbClr val="0070C0"/>
                </a:solidFill>
                <a:latin typeface="+mn-lt"/>
                <a:cs typeface="+mn-cs"/>
              </a:rPr>
              <a:t>supermarkt</a:t>
            </a:r>
            <a:r>
              <a:rPr lang="en-US" sz="2800" b="1" dirty="0">
                <a:solidFill>
                  <a:srgbClr val="0070C0"/>
                </a:solidFill>
                <a:latin typeface="+mn-lt"/>
                <a:cs typeface="+mn-cs"/>
              </a:rPr>
              <a:t> </a:t>
            </a:r>
            <a:endParaRPr lang="en-US" sz="2800" b="1" dirty="0" smtClean="0">
              <a:solidFill>
                <a:srgbClr val="0070C0"/>
              </a:solidFill>
              <a:latin typeface="+mn-lt"/>
              <a:cs typeface="+mn-cs"/>
            </a:endParaRPr>
          </a:p>
          <a:p>
            <a:pPr marL="514350" indent="-514350" fontAlgn="auto">
              <a:spcBef>
                <a:spcPts val="0"/>
              </a:spcBef>
              <a:spcAft>
                <a:spcPts val="0"/>
              </a:spcAft>
              <a:defRPr/>
            </a:pPr>
            <a:r>
              <a:rPr lang="en-US" sz="2800" b="1" dirty="0" smtClean="0">
                <a:solidFill>
                  <a:srgbClr val="0070C0"/>
                </a:solidFill>
                <a:latin typeface="+mn-lt"/>
                <a:cs typeface="+mn-cs"/>
              </a:rPr>
              <a:t>      </a:t>
            </a:r>
            <a:r>
              <a:rPr lang="en-US" sz="2800" dirty="0">
                <a:latin typeface="+mn-lt"/>
                <a:cs typeface="+mn-cs"/>
              </a:rPr>
              <a:t>(≈ </a:t>
            </a:r>
            <a:r>
              <a:rPr lang="en-US" sz="2800" dirty="0" err="1">
                <a:latin typeface="+mn-lt"/>
                <a:cs typeface="+mn-cs"/>
              </a:rPr>
              <a:t>gerookte</a:t>
            </a:r>
            <a:r>
              <a:rPr lang="en-US" sz="2800" dirty="0">
                <a:latin typeface="+mn-lt"/>
                <a:cs typeface="+mn-cs"/>
              </a:rPr>
              <a:t> paling).</a:t>
            </a:r>
          </a:p>
          <a:p>
            <a:pPr marL="514350" indent="-514350" fontAlgn="auto">
              <a:spcBef>
                <a:spcPts val="0"/>
              </a:spcBef>
              <a:spcAft>
                <a:spcPts val="0"/>
              </a:spcAft>
              <a:defRPr/>
            </a:pPr>
            <a:r>
              <a:rPr lang="en-US" sz="2800" dirty="0">
                <a:latin typeface="+mj-lt"/>
                <a:cs typeface="+mn-cs"/>
              </a:rPr>
              <a:t> </a:t>
            </a:r>
            <a:r>
              <a:rPr lang="en-US" sz="2800" dirty="0">
                <a:latin typeface="+mj-lt"/>
                <a:cs typeface="+mn-cs"/>
                <a:sym typeface="Wingdings" panose="05000000000000000000" pitchFamily="2" charset="2"/>
              </a:rPr>
              <a:t> </a:t>
            </a:r>
            <a:r>
              <a:rPr lang="en-US" sz="2800" dirty="0">
                <a:latin typeface="+mn-lt"/>
                <a:cs typeface="+mn-cs"/>
              </a:rPr>
              <a:t>Reeds contact met </a:t>
            </a:r>
            <a:r>
              <a:rPr lang="en-US" sz="2800" dirty="0" err="1">
                <a:latin typeface="+mn-lt"/>
                <a:cs typeface="+mn-cs"/>
              </a:rPr>
              <a:t>geïnteresseerde</a:t>
            </a:r>
            <a:r>
              <a:rPr lang="en-US" sz="2800" dirty="0">
                <a:latin typeface="+mn-lt"/>
                <a:cs typeface="+mn-cs"/>
              </a:rPr>
              <a:t> </a:t>
            </a:r>
            <a:r>
              <a:rPr lang="en-US" sz="2800" dirty="0" err="1">
                <a:latin typeface="+mn-lt"/>
                <a:cs typeface="+mn-cs"/>
              </a:rPr>
              <a:t>internationale</a:t>
            </a:r>
            <a:r>
              <a:rPr lang="en-US" sz="2800" dirty="0">
                <a:latin typeface="+mn-lt"/>
                <a:cs typeface="+mn-cs"/>
              </a:rPr>
              <a:t> </a:t>
            </a:r>
            <a:r>
              <a:rPr lang="en-US" sz="2800" dirty="0" err="1">
                <a:latin typeface="+mn-lt"/>
                <a:cs typeface="+mn-cs"/>
              </a:rPr>
              <a:t>vishandelaars</a:t>
            </a:r>
            <a:r>
              <a:rPr lang="en-US" sz="2800" dirty="0">
                <a:latin typeface="+mn-lt"/>
                <a:cs typeface="+mn-cs"/>
              </a:rPr>
              <a:t>  </a:t>
            </a:r>
          </a:p>
          <a:p>
            <a:pPr fontAlgn="auto">
              <a:spcBef>
                <a:spcPts val="0"/>
              </a:spcBef>
              <a:spcAft>
                <a:spcPts val="0"/>
              </a:spcAft>
              <a:defRPr/>
            </a:pPr>
            <a:r>
              <a:rPr lang="en-US" sz="2800" dirty="0" smtClean="0">
                <a:latin typeface="+mn-lt"/>
                <a:cs typeface="+mn-cs"/>
                <a:sym typeface="Wingdings" panose="05000000000000000000" pitchFamily="2" charset="2"/>
              </a:rPr>
              <a:t>  </a:t>
            </a:r>
            <a:r>
              <a:rPr lang="en-US" sz="2800" b="1" dirty="0" err="1" smtClean="0">
                <a:solidFill>
                  <a:srgbClr val="0070C0"/>
                </a:solidFill>
                <a:latin typeface="+mn-lt"/>
                <a:cs typeface="+mn-cs"/>
              </a:rPr>
              <a:t>Orderboek</a:t>
            </a:r>
            <a:r>
              <a:rPr lang="en-US" sz="2800" b="1" dirty="0" smtClean="0">
                <a:solidFill>
                  <a:srgbClr val="0070C0"/>
                </a:solidFill>
                <a:latin typeface="+mn-lt"/>
                <a:cs typeface="+mn-cs"/>
              </a:rPr>
              <a:t> </a:t>
            </a:r>
            <a:r>
              <a:rPr lang="en-US" sz="2800" b="1" dirty="0">
                <a:solidFill>
                  <a:srgbClr val="0070C0"/>
                </a:solidFill>
                <a:latin typeface="+mn-lt"/>
                <a:cs typeface="+mn-cs"/>
              </a:rPr>
              <a:t>2015 </a:t>
            </a:r>
            <a:r>
              <a:rPr lang="en-US" sz="2800" dirty="0">
                <a:latin typeface="+mn-lt"/>
                <a:cs typeface="+mn-cs"/>
              </a:rPr>
              <a:t>reeds </a:t>
            </a:r>
            <a:r>
              <a:rPr lang="en-US" sz="2800" dirty="0" err="1">
                <a:latin typeface="+mn-lt"/>
                <a:cs typeface="+mn-cs"/>
              </a:rPr>
              <a:t>volledig</a:t>
            </a:r>
            <a:r>
              <a:rPr lang="en-US" sz="2800" dirty="0">
                <a:latin typeface="+mn-lt"/>
                <a:cs typeface="+mn-cs"/>
              </a:rPr>
              <a:t> </a:t>
            </a:r>
            <a:r>
              <a:rPr lang="en-US" sz="2800" dirty="0" err="1">
                <a:latin typeface="+mn-lt"/>
                <a:cs typeface="+mn-cs"/>
              </a:rPr>
              <a:t>gevuld</a:t>
            </a:r>
            <a:endParaRPr lang="en-US" sz="2800" dirty="0">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en-US"/>
              <a:t>Culinary aquaculture: The Omega Perch</a:t>
            </a:r>
          </a:p>
        </p:txBody>
      </p:sp>
      <p:sp>
        <p:nvSpPr>
          <p:cNvPr id="3" name="Tekstvak 2"/>
          <p:cNvSpPr txBox="1"/>
          <p:nvPr/>
        </p:nvSpPr>
        <p:spPr>
          <a:xfrm>
            <a:off x="755650" y="836613"/>
            <a:ext cx="7993063" cy="4032250"/>
          </a:xfrm>
          <a:prstGeom prst="rect">
            <a:avLst/>
          </a:prstGeom>
          <a:noFill/>
        </p:spPr>
        <p:txBody>
          <a:bodyPr>
            <a:spAutoFit/>
          </a:bodyPr>
          <a:lstStyle/>
          <a:p>
            <a:pPr marL="514350" indent="-514350" fontAlgn="auto">
              <a:spcBef>
                <a:spcPts val="0"/>
              </a:spcBef>
              <a:spcAft>
                <a:spcPts val="0"/>
              </a:spcAft>
              <a:defRPr/>
            </a:pPr>
            <a:r>
              <a:rPr lang="en-US" sz="3200" dirty="0">
                <a:solidFill>
                  <a:schemeClr val="accent1"/>
                </a:solidFill>
                <a:latin typeface="+mj-lt"/>
                <a:cs typeface="+mn-cs"/>
              </a:rPr>
              <a:t> Marketing Approach</a:t>
            </a:r>
          </a:p>
          <a:p>
            <a:pPr marL="514350" indent="-514350" fontAlgn="auto">
              <a:spcBef>
                <a:spcPts val="0"/>
              </a:spcBef>
              <a:spcAft>
                <a:spcPts val="0"/>
              </a:spcAft>
              <a:buFont typeface="Wingdings" pitchFamily="2" charset="2"/>
              <a:buChar char="ü"/>
              <a:defRPr/>
            </a:pPr>
            <a:endParaRPr lang="en-US" sz="2800" dirty="0">
              <a:latin typeface="+mj-lt"/>
              <a:cs typeface="+mn-cs"/>
            </a:endParaRPr>
          </a:p>
          <a:p>
            <a:pPr marL="514350" indent="-514350" fontAlgn="auto">
              <a:spcBef>
                <a:spcPts val="0"/>
              </a:spcBef>
              <a:spcAft>
                <a:spcPts val="0"/>
              </a:spcAft>
              <a:buFont typeface="Wingdings" pitchFamily="2" charset="2"/>
              <a:buChar char="ü"/>
              <a:defRPr/>
            </a:pPr>
            <a:r>
              <a:rPr lang="en-US" sz="2800" dirty="0">
                <a:solidFill>
                  <a:schemeClr val="bg1">
                    <a:lumMod val="65000"/>
                  </a:schemeClr>
                </a:solidFill>
                <a:latin typeface="+mj-lt"/>
                <a:cs typeface="+mn-cs"/>
              </a:rPr>
              <a:t>Product </a:t>
            </a:r>
          </a:p>
          <a:p>
            <a:pPr marL="514350" indent="-514350" fontAlgn="auto">
              <a:spcBef>
                <a:spcPts val="0"/>
              </a:spcBef>
              <a:spcAft>
                <a:spcPts val="0"/>
              </a:spcAft>
              <a:buFont typeface="Wingdings" pitchFamily="2" charset="2"/>
              <a:buChar char="ü"/>
              <a:defRPr/>
            </a:pPr>
            <a:r>
              <a:rPr lang="en-US" sz="2800" dirty="0">
                <a:solidFill>
                  <a:schemeClr val="bg1">
                    <a:lumMod val="65000"/>
                  </a:schemeClr>
                </a:solidFill>
                <a:latin typeface="+mj-lt"/>
                <a:cs typeface="+mn-cs"/>
              </a:rPr>
              <a:t>Place/Distribution</a:t>
            </a:r>
          </a:p>
          <a:p>
            <a:pPr marL="514350" indent="-514350" fontAlgn="auto">
              <a:spcBef>
                <a:spcPts val="0"/>
              </a:spcBef>
              <a:spcAft>
                <a:spcPts val="0"/>
              </a:spcAft>
              <a:buFont typeface="Wingdings" pitchFamily="2" charset="2"/>
              <a:buChar char="ü"/>
              <a:defRPr/>
            </a:pPr>
            <a:r>
              <a:rPr lang="en-US" sz="2800" dirty="0">
                <a:latin typeface="+mj-lt"/>
                <a:cs typeface="+mn-cs"/>
              </a:rPr>
              <a:t>Promotion</a:t>
            </a:r>
          </a:p>
          <a:p>
            <a:pPr marL="514350" indent="-514350" fontAlgn="auto">
              <a:spcBef>
                <a:spcPts val="0"/>
              </a:spcBef>
              <a:spcAft>
                <a:spcPts val="0"/>
              </a:spcAft>
              <a:buFont typeface="Wingdings" pitchFamily="2" charset="2"/>
              <a:buChar char="ü"/>
              <a:defRPr/>
            </a:pPr>
            <a:r>
              <a:rPr lang="en-US" sz="2800" dirty="0">
                <a:solidFill>
                  <a:schemeClr val="bg1">
                    <a:lumMod val="65000"/>
                  </a:schemeClr>
                </a:solidFill>
                <a:latin typeface="+mj-lt"/>
                <a:cs typeface="+mn-cs"/>
              </a:rPr>
              <a:t>Price</a:t>
            </a:r>
          </a:p>
          <a:p>
            <a:pPr marL="514350" indent="-514350" fontAlgn="auto">
              <a:spcBef>
                <a:spcPts val="0"/>
              </a:spcBef>
              <a:spcAft>
                <a:spcPts val="0"/>
              </a:spcAft>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p:txBody>
      </p:sp>
      <p:pic>
        <p:nvPicPr>
          <p:cNvPr id="19460" name="Afbeelding 4" descr="aquaforce_kleur2-klein.png"/>
          <p:cNvPicPr>
            <a:picLocks noChangeAspect="1"/>
          </p:cNvPicPr>
          <p:nvPr/>
        </p:nvPicPr>
        <p:blipFill>
          <a:blip r:embed="rId2" cstate="print"/>
          <a:srcRect/>
          <a:stretch>
            <a:fillRect/>
          </a:stretch>
        </p:blipFill>
        <p:spPr bwMode="auto">
          <a:xfrm>
            <a:off x="0" y="6132513"/>
            <a:ext cx="2312988" cy="725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en-US"/>
              <a:t>Culinary aquaculture: The Omega Perch</a:t>
            </a:r>
          </a:p>
        </p:txBody>
      </p:sp>
      <p:sp>
        <p:nvSpPr>
          <p:cNvPr id="3" name="Tekstvak 2"/>
          <p:cNvSpPr txBox="1"/>
          <p:nvPr/>
        </p:nvSpPr>
        <p:spPr>
          <a:xfrm>
            <a:off x="611188" y="0"/>
            <a:ext cx="7993062" cy="8340745"/>
          </a:xfrm>
          <a:prstGeom prst="rect">
            <a:avLst/>
          </a:prstGeom>
          <a:noFill/>
        </p:spPr>
        <p:txBody>
          <a:bodyPr>
            <a:spAutoFit/>
          </a:bodyPr>
          <a:lstStyle/>
          <a:p>
            <a:pPr fontAlgn="auto">
              <a:spcBef>
                <a:spcPts val="0"/>
              </a:spcBef>
              <a:spcAft>
                <a:spcPts val="0"/>
              </a:spcAft>
              <a:defRPr/>
            </a:pPr>
            <a:r>
              <a:rPr lang="en-US" sz="3200" dirty="0">
                <a:solidFill>
                  <a:schemeClr val="accent1"/>
                </a:solidFill>
                <a:latin typeface="+mn-lt"/>
                <a:cs typeface="+mn-cs"/>
              </a:rPr>
              <a:t>        2. </a:t>
            </a:r>
            <a:r>
              <a:rPr lang="en-US" sz="2800" b="1" dirty="0">
                <a:solidFill>
                  <a:schemeClr val="accent1"/>
                </a:solidFill>
                <a:latin typeface="+mn-lt"/>
                <a:cs typeface="+mn-cs"/>
              </a:rPr>
              <a:t>Marketing Approach</a:t>
            </a:r>
          </a:p>
          <a:p>
            <a:pPr marL="514350" indent="-514350" fontAlgn="auto">
              <a:spcBef>
                <a:spcPts val="0"/>
              </a:spcBef>
              <a:spcAft>
                <a:spcPts val="0"/>
              </a:spcAft>
              <a:defRPr/>
            </a:pPr>
            <a:endParaRPr lang="en-US" sz="2800" dirty="0">
              <a:latin typeface="+mj-lt"/>
              <a:cs typeface="+mn-cs"/>
            </a:endParaRPr>
          </a:p>
          <a:p>
            <a:pPr marL="514350" indent="-514350" fontAlgn="auto">
              <a:spcBef>
                <a:spcPts val="0"/>
              </a:spcBef>
              <a:spcAft>
                <a:spcPts val="0"/>
              </a:spcAft>
              <a:defRPr/>
            </a:pPr>
            <a:endParaRPr lang="en-US" sz="2800" dirty="0">
              <a:latin typeface="+mj-lt"/>
              <a:cs typeface="+mn-cs"/>
            </a:endParaRPr>
          </a:p>
          <a:p>
            <a:pPr marL="514350" indent="-514350" fontAlgn="auto">
              <a:spcBef>
                <a:spcPts val="0"/>
              </a:spcBef>
              <a:spcAft>
                <a:spcPts val="0"/>
              </a:spcAft>
              <a:buFont typeface="Wingdings" pitchFamily="2" charset="2"/>
              <a:buChar char="ü"/>
              <a:defRPr/>
            </a:pPr>
            <a:r>
              <a:rPr lang="en-US" sz="2800" b="1" dirty="0">
                <a:latin typeface="+mj-lt"/>
                <a:cs typeface="+mn-cs"/>
              </a:rPr>
              <a:t>Promotion</a:t>
            </a:r>
            <a:endParaRPr lang="en-US" sz="2800" dirty="0">
              <a:latin typeface="+mj-lt"/>
              <a:cs typeface="+mn-cs"/>
            </a:endParaRPr>
          </a:p>
          <a:p>
            <a:pPr marL="514350" indent="-514350" fontAlgn="auto">
              <a:spcBef>
                <a:spcPts val="0"/>
              </a:spcBef>
              <a:spcAft>
                <a:spcPts val="0"/>
              </a:spcAft>
              <a:buFont typeface="Wingdings" pitchFamily="2" charset="2"/>
              <a:buChar char="ü"/>
              <a:defRPr/>
            </a:pPr>
            <a:endParaRPr lang="en-US" sz="2800" b="1" dirty="0">
              <a:latin typeface="+mj-lt"/>
              <a:cs typeface="+mn-cs"/>
            </a:endParaRPr>
          </a:p>
          <a:p>
            <a:pPr marL="514350" indent="-514350" fontAlgn="auto">
              <a:spcBef>
                <a:spcPts val="0"/>
              </a:spcBef>
              <a:spcAft>
                <a:spcPts val="0"/>
              </a:spcAft>
              <a:defRPr/>
            </a:pPr>
            <a:r>
              <a:rPr lang="en-US" sz="2800" dirty="0">
                <a:latin typeface="+mj-lt"/>
                <a:cs typeface="+mn-cs"/>
              </a:rPr>
              <a:t>       </a:t>
            </a:r>
            <a:r>
              <a:rPr lang="en-US" sz="2800" dirty="0" smtClean="0">
                <a:latin typeface="+mj-lt"/>
                <a:cs typeface="+mn-cs"/>
              </a:rPr>
              <a:t>   </a:t>
            </a:r>
            <a:r>
              <a:rPr lang="en-US" sz="2800" dirty="0"/>
              <a:t>=&gt; Media</a:t>
            </a:r>
          </a:p>
          <a:p>
            <a:pPr marL="514350" indent="-514350" fontAlgn="auto">
              <a:spcBef>
                <a:spcPts val="0"/>
              </a:spcBef>
              <a:spcAft>
                <a:spcPts val="0"/>
              </a:spcAft>
              <a:defRPr/>
            </a:pPr>
            <a:endParaRPr lang="en-US" sz="2800" dirty="0"/>
          </a:p>
          <a:p>
            <a:pPr marL="514350" indent="-514350" fontAlgn="auto">
              <a:spcBef>
                <a:spcPts val="0"/>
              </a:spcBef>
              <a:spcAft>
                <a:spcPts val="0"/>
              </a:spcAft>
              <a:defRPr/>
            </a:pPr>
            <a:r>
              <a:rPr lang="en-US" sz="2800" dirty="0"/>
              <a:t>        =&gt; </a:t>
            </a:r>
            <a:r>
              <a:rPr lang="en-US" sz="2800" dirty="0" err="1"/>
              <a:t>Huis</a:t>
            </a:r>
            <a:r>
              <a:rPr lang="en-US" sz="2800" dirty="0"/>
              <a:t> </a:t>
            </a:r>
            <a:r>
              <a:rPr lang="en-US" sz="2800" dirty="0" err="1"/>
              <a:t>stijl</a:t>
            </a:r>
            <a:r>
              <a:rPr lang="en-US" sz="2800" dirty="0"/>
              <a:t> (met banners, flyers,…)</a:t>
            </a:r>
          </a:p>
          <a:p>
            <a:pPr marL="514350" indent="-514350" fontAlgn="auto">
              <a:spcBef>
                <a:spcPts val="0"/>
              </a:spcBef>
              <a:spcAft>
                <a:spcPts val="0"/>
              </a:spcAft>
              <a:defRPr/>
            </a:pPr>
            <a:endParaRPr lang="en-US" sz="2800" dirty="0"/>
          </a:p>
          <a:p>
            <a:pPr marL="514350" indent="-514350" fontAlgn="auto">
              <a:spcBef>
                <a:spcPts val="0"/>
              </a:spcBef>
              <a:spcAft>
                <a:spcPts val="0"/>
              </a:spcAft>
              <a:defRPr/>
            </a:pPr>
            <a:r>
              <a:rPr lang="en-US" sz="2800" dirty="0"/>
              <a:t>        =&gt; </a:t>
            </a:r>
            <a:r>
              <a:rPr lang="en-US" sz="2800" dirty="0" smtClean="0"/>
              <a:t>Expo, </a:t>
            </a:r>
            <a:r>
              <a:rPr lang="en-US" sz="2800" dirty="0" err="1" smtClean="0"/>
              <a:t>beurzen</a:t>
            </a:r>
            <a:r>
              <a:rPr lang="en-US" sz="2800" dirty="0" smtClean="0"/>
              <a:t> </a:t>
            </a:r>
            <a:r>
              <a:rPr lang="en-US" sz="2800" dirty="0"/>
              <a:t>&amp; event</a:t>
            </a:r>
          </a:p>
          <a:p>
            <a:pPr marL="514350" indent="-514350" fontAlgn="auto">
              <a:spcBef>
                <a:spcPts val="0"/>
              </a:spcBef>
              <a:spcAft>
                <a:spcPts val="0"/>
              </a:spcAft>
              <a:defRPr/>
            </a:pPr>
            <a:endParaRPr lang="en-US" sz="2800" dirty="0"/>
          </a:p>
          <a:p>
            <a:pPr marL="514350" indent="-514350" fontAlgn="auto">
              <a:spcBef>
                <a:spcPts val="0"/>
              </a:spcBef>
              <a:spcAft>
                <a:spcPts val="0"/>
              </a:spcAft>
              <a:defRPr/>
            </a:pPr>
            <a:r>
              <a:rPr lang="en-US" sz="2800" dirty="0"/>
              <a:t>        =&gt; </a:t>
            </a:r>
            <a:r>
              <a:rPr lang="en-US" sz="2800" dirty="0" err="1"/>
              <a:t>Smaakproef</a:t>
            </a:r>
            <a:r>
              <a:rPr lang="en-US" sz="2800" dirty="0"/>
              <a:t> (‘teasers’)</a:t>
            </a:r>
          </a:p>
          <a:p>
            <a:pPr marL="514350" indent="-514350" fontAlgn="auto">
              <a:spcBef>
                <a:spcPts val="0"/>
              </a:spcBef>
              <a:spcAft>
                <a:spcPts val="0"/>
              </a:spcAft>
              <a:defRPr/>
            </a:pPr>
            <a:endParaRPr lang="en-US" sz="2800" dirty="0"/>
          </a:p>
          <a:p>
            <a:pPr marL="514350" indent="-514350" fontAlgn="auto">
              <a:spcBef>
                <a:spcPts val="0"/>
              </a:spcBef>
              <a:spcAft>
                <a:spcPts val="0"/>
              </a:spcAft>
              <a:defRPr/>
            </a:pPr>
            <a:r>
              <a:rPr lang="en-US" sz="2800" dirty="0"/>
              <a:t>        =&gt; </a:t>
            </a:r>
            <a:r>
              <a:rPr lang="en-US" sz="2800" dirty="0" err="1"/>
              <a:t>Voorstelling</a:t>
            </a:r>
            <a:r>
              <a:rPr lang="en-US" sz="2800" dirty="0"/>
              <a:t> </a:t>
            </a:r>
            <a:r>
              <a:rPr lang="en-US" sz="2800" dirty="0" err="1"/>
              <a:t>omegabaars</a:t>
            </a:r>
            <a:r>
              <a:rPr lang="en-US" sz="2800" dirty="0"/>
              <a:t> in restaurant</a:t>
            </a:r>
          </a:p>
          <a:p>
            <a:pPr marL="514350" indent="-514350" fontAlgn="auto">
              <a:spcBef>
                <a:spcPts val="0"/>
              </a:spcBef>
              <a:spcAft>
                <a:spcPts val="0"/>
              </a:spcAft>
              <a:defRPr/>
            </a:pPr>
            <a:endParaRPr lang="en-US" sz="2800" dirty="0">
              <a:latin typeface="+mj-lt"/>
              <a:cs typeface="+mn-cs"/>
            </a:endParaRPr>
          </a:p>
          <a:p>
            <a:pPr marL="514350" indent="-514350" fontAlgn="auto">
              <a:spcBef>
                <a:spcPts val="0"/>
              </a:spcBef>
              <a:spcAft>
                <a:spcPts val="0"/>
              </a:spcAft>
              <a:defRPr/>
            </a:pPr>
            <a:r>
              <a:rPr lang="en-US" sz="2800" dirty="0">
                <a:latin typeface="+mj-lt"/>
                <a:cs typeface="+mn-cs"/>
              </a:rPr>
              <a:t>     </a:t>
            </a:r>
          </a:p>
          <a:p>
            <a:pPr marL="514350" indent="-514350" algn="ctr" fontAlgn="auto">
              <a:spcBef>
                <a:spcPts val="0"/>
              </a:spcBef>
              <a:spcAft>
                <a:spcPts val="0"/>
              </a:spcAft>
              <a:defRPr/>
            </a:pPr>
            <a:endParaRPr lang="en-US" sz="2800" dirty="0">
              <a:latin typeface="+mj-lt"/>
              <a:cs typeface="+mn-cs"/>
            </a:endParaRPr>
          </a:p>
          <a:p>
            <a:pPr marL="514350" indent="-514350" fontAlgn="auto">
              <a:spcBef>
                <a:spcPts val="0"/>
              </a:spcBef>
              <a:spcAft>
                <a:spcPts val="0"/>
              </a:spcAft>
              <a:buFont typeface="Wingdings" pitchFamily="2" charset="2"/>
              <a:buChar char="ü"/>
              <a:defRPr/>
            </a:pPr>
            <a:endParaRPr lang="en-US" sz="2800" dirty="0">
              <a:latin typeface="+mj-lt"/>
              <a:cs typeface="+mn-cs"/>
            </a:endParaRPr>
          </a:p>
          <a:p>
            <a:pPr marL="514350" indent="-514350" fontAlgn="auto">
              <a:spcBef>
                <a:spcPts val="0"/>
              </a:spcBef>
              <a:spcAft>
                <a:spcPts val="0"/>
              </a:spcAft>
              <a:defRPr/>
            </a:pPr>
            <a:r>
              <a:rPr lang="en-US" sz="2800" dirty="0">
                <a:latin typeface="+mj-lt"/>
                <a:cs typeface="+mn-cs"/>
              </a:rPr>
              <a:t>            </a:t>
            </a:r>
          </a:p>
        </p:txBody>
      </p:sp>
      <p:pic>
        <p:nvPicPr>
          <p:cNvPr id="20484" name="Afbeelding 4" descr="aquaforce_kleur2-klein.png"/>
          <p:cNvPicPr>
            <a:picLocks noChangeAspect="1"/>
          </p:cNvPicPr>
          <p:nvPr/>
        </p:nvPicPr>
        <p:blipFill>
          <a:blip r:embed="rId2" cstate="print"/>
          <a:srcRect/>
          <a:stretch>
            <a:fillRect/>
          </a:stretch>
        </p:blipFill>
        <p:spPr bwMode="auto">
          <a:xfrm>
            <a:off x="0" y="6132513"/>
            <a:ext cx="2312988" cy="72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en-US"/>
              <a:t>Culinary aquaculture: The Omega Perch</a:t>
            </a:r>
          </a:p>
        </p:txBody>
      </p:sp>
      <p:sp>
        <p:nvSpPr>
          <p:cNvPr id="3" name="Tekstvak 2"/>
          <p:cNvSpPr txBox="1"/>
          <p:nvPr/>
        </p:nvSpPr>
        <p:spPr>
          <a:xfrm>
            <a:off x="755650" y="836613"/>
            <a:ext cx="7993063" cy="4032250"/>
          </a:xfrm>
          <a:prstGeom prst="rect">
            <a:avLst/>
          </a:prstGeom>
          <a:noFill/>
        </p:spPr>
        <p:txBody>
          <a:bodyPr>
            <a:spAutoFit/>
          </a:bodyPr>
          <a:lstStyle/>
          <a:p>
            <a:pPr marL="514350" indent="-514350" fontAlgn="auto">
              <a:spcBef>
                <a:spcPts val="0"/>
              </a:spcBef>
              <a:spcAft>
                <a:spcPts val="0"/>
              </a:spcAft>
              <a:defRPr/>
            </a:pPr>
            <a:r>
              <a:rPr lang="en-US" sz="3200" dirty="0">
                <a:solidFill>
                  <a:schemeClr val="accent1"/>
                </a:solidFill>
                <a:latin typeface="+mj-lt"/>
                <a:cs typeface="+mn-cs"/>
              </a:rPr>
              <a:t> Marketing Approach</a:t>
            </a:r>
          </a:p>
          <a:p>
            <a:pPr marL="514350" indent="-514350" fontAlgn="auto">
              <a:spcBef>
                <a:spcPts val="0"/>
              </a:spcBef>
              <a:spcAft>
                <a:spcPts val="0"/>
              </a:spcAft>
              <a:buFont typeface="Wingdings" pitchFamily="2" charset="2"/>
              <a:buChar char="ü"/>
              <a:defRPr/>
            </a:pPr>
            <a:endParaRPr lang="en-US" sz="2800" dirty="0">
              <a:latin typeface="+mj-lt"/>
              <a:cs typeface="+mn-cs"/>
            </a:endParaRPr>
          </a:p>
          <a:p>
            <a:pPr marL="514350" indent="-514350" fontAlgn="auto">
              <a:spcBef>
                <a:spcPts val="0"/>
              </a:spcBef>
              <a:spcAft>
                <a:spcPts val="0"/>
              </a:spcAft>
              <a:buFont typeface="Wingdings" pitchFamily="2" charset="2"/>
              <a:buChar char="ü"/>
              <a:defRPr/>
            </a:pPr>
            <a:r>
              <a:rPr lang="en-US" sz="2800" dirty="0">
                <a:solidFill>
                  <a:schemeClr val="bg1">
                    <a:lumMod val="65000"/>
                  </a:schemeClr>
                </a:solidFill>
                <a:latin typeface="+mj-lt"/>
                <a:cs typeface="+mn-cs"/>
              </a:rPr>
              <a:t>Product </a:t>
            </a:r>
          </a:p>
          <a:p>
            <a:pPr marL="514350" indent="-514350" fontAlgn="auto">
              <a:spcBef>
                <a:spcPts val="0"/>
              </a:spcBef>
              <a:spcAft>
                <a:spcPts val="0"/>
              </a:spcAft>
              <a:buFont typeface="Wingdings" pitchFamily="2" charset="2"/>
              <a:buChar char="ü"/>
              <a:defRPr/>
            </a:pPr>
            <a:r>
              <a:rPr lang="en-US" sz="2800" dirty="0">
                <a:solidFill>
                  <a:schemeClr val="bg1">
                    <a:lumMod val="65000"/>
                  </a:schemeClr>
                </a:solidFill>
                <a:latin typeface="+mj-lt"/>
                <a:cs typeface="+mn-cs"/>
              </a:rPr>
              <a:t>Place/Distribution</a:t>
            </a:r>
          </a:p>
          <a:p>
            <a:pPr marL="514350" indent="-514350" fontAlgn="auto">
              <a:spcBef>
                <a:spcPts val="0"/>
              </a:spcBef>
              <a:spcAft>
                <a:spcPts val="0"/>
              </a:spcAft>
              <a:buFont typeface="Wingdings" pitchFamily="2" charset="2"/>
              <a:buChar char="ü"/>
              <a:defRPr/>
            </a:pPr>
            <a:r>
              <a:rPr lang="en-US" sz="2800" dirty="0">
                <a:solidFill>
                  <a:schemeClr val="bg1">
                    <a:lumMod val="65000"/>
                  </a:schemeClr>
                </a:solidFill>
                <a:latin typeface="+mj-lt"/>
                <a:cs typeface="+mn-cs"/>
              </a:rPr>
              <a:t>Promotion</a:t>
            </a:r>
          </a:p>
          <a:p>
            <a:pPr marL="514350" indent="-514350" fontAlgn="auto">
              <a:spcBef>
                <a:spcPts val="0"/>
              </a:spcBef>
              <a:spcAft>
                <a:spcPts val="0"/>
              </a:spcAft>
              <a:buFont typeface="Wingdings" pitchFamily="2" charset="2"/>
              <a:buChar char="ü"/>
              <a:defRPr/>
            </a:pPr>
            <a:r>
              <a:rPr lang="en-US" sz="2800" dirty="0">
                <a:latin typeface="+mj-lt"/>
                <a:cs typeface="+mn-cs"/>
              </a:rPr>
              <a:t>Price</a:t>
            </a:r>
          </a:p>
          <a:p>
            <a:pPr marL="514350" indent="-514350" fontAlgn="auto">
              <a:spcBef>
                <a:spcPts val="0"/>
              </a:spcBef>
              <a:spcAft>
                <a:spcPts val="0"/>
              </a:spcAft>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p:txBody>
      </p:sp>
      <p:pic>
        <p:nvPicPr>
          <p:cNvPr id="21508" name="Afbeelding 4" descr="aquaforce_kleur2-klein.png"/>
          <p:cNvPicPr>
            <a:picLocks noChangeAspect="1"/>
          </p:cNvPicPr>
          <p:nvPr/>
        </p:nvPicPr>
        <p:blipFill>
          <a:blip r:embed="rId2" cstate="print"/>
          <a:srcRect/>
          <a:stretch>
            <a:fillRect/>
          </a:stretch>
        </p:blipFill>
        <p:spPr bwMode="auto">
          <a:xfrm>
            <a:off x="0" y="6132513"/>
            <a:ext cx="2312988" cy="725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amond(in)">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en-US"/>
              <a:t>Culinary aquaculture: The Omega Perch</a:t>
            </a:r>
          </a:p>
        </p:txBody>
      </p:sp>
      <p:sp>
        <p:nvSpPr>
          <p:cNvPr id="3" name="Tekstvak 2"/>
          <p:cNvSpPr txBox="1"/>
          <p:nvPr/>
        </p:nvSpPr>
        <p:spPr>
          <a:xfrm>
            <a:off x="179388" y="0"/>
            <a:ext cx="8785225" cy="5847755"/>
          </a:xfrm>
          <a:prstGeom prst="rect">
            <a:avLst/>
          </a:prstGeom>
          <a:noFill/>
        </p:spPr>
        <p:txBody>
          <a:bodyPr>
            <a:spAutoFit/>
          </a:bodyPr>
          <a:lstStyle/>
          <a:p>
            <a:pPr marL="514350" indent="-514350" fontAlgn="auto">
              <a:spcBef>
                <a:spcPts val="0"/>
              </a:spcBef>
              <a:spcAft>
                <a:spcPts val="0"/>
              </a:spcAft>
              <a:defRPr/>
            </a:pPr>
            <a:r>
              <a:rPr lang="en-US" sz="3200" dirty="0">
                <a:solidFill>
                  <a:schemeClr val="accent1"/>
                </a:solidFill>
                <a:latin typeface="+mn-lt"/>
                <a:cs typeface="+mn-cs"/>
              </a:rPr>
              <a:t>         </a:t>
            </a:r>
            <a:r>
              <a:rPr lang="en-US" sz="2800" b="1" dirty="0">
                <a:solidFill>
                  <a:schemeClr val="accent1"/>
                </a:solidFill>
                <a:latin typeface="+mn-lt"/>
                <a:cs typeface="+mn-cs"/>
              </a:rPr>
              <a:t>2. Marketing  Approach</a:t>
            </a:r>
          </a:p>
          <a:p>
            <a:pPr marL="514350" indent="-514350" fontAlgn="auto">
              <a:spcBef>
                <a:spcPts val="0"/>
              </a:spcBef>
              <a:spcAft>
                <a:spcPts val="0"/>
              </a:spcAft>
              <a:defRPr/>
            </a:pPr>
            <a:endParaRPr lang="en-US" sz="2800" dirty="0">
              <a:latin typeface="+mj-lt"/>
              <a:cs typeface="+mn-cs"/>
            </a:endParaRPr>
          </a:p>
          <a:p>
            <a:pPr marL="514350" indent="-514350" fontAlgn="auto">
              <a:spcBef>
                <a:spcPts val="0"/>
              </a:spcBef>
              <a:spcAft>
                <a:spcPts val="0"/>
              </a:spcAft>
              <a:buFont typeface="Wingdings" pitchFamily="2" charset="2"/>
              <a:buChar char="ü"/>
              <a:defRPr/>
            </a:pPr>
            <a:r>
              <a:rPr lang="en-US" sz="2800" b="1" dirty="0">
                <a:latin typeface="+mj-lt"/>
                <a:cs typeface="+mn-cs"/>
              </a:rPr>
              <a:t>Price: </a:t>
            </a:r>
            <a:r>
              <a:rPr lang="en-US" sz="2800" b="1" dirty="0" err="1">
                <a:latin typeface="+mj-lt"/>
                <a:cs typeface="+mn-cs"/>
              </a:rPr>
              <a:t>exclusieve</a:t>
            </a:r>
            <a:r>
              <a:rPr lang="en-US" sz="2800" b="1" dirty="0">
                <a:latin typeface="+mj-lt"/>
                <a:cs typeface="+mn-cs"/>
              </a:rPr>
              <a:t> </a:t>
            </a:r>
            <a:r>
              <a:rPr lang="en-US" sz="2800" b="1" dirty="0" err="1">
                <a:latin typeface="+mj-lt"/>
                <a:cs typeface="+mn-cs"/>
              </a:rPr>
              <a:t>vis</a:t>
            </a:r>
            <a:endParaRPr lang="en-US" sz="2800" dirty="0">
              <a:latin typeface="+mj-lt"/>
              <a:cs typeface="+mn-cs"/>
            </a:endParaRPr>
          </a:p>
          <a:p>
            <a:pPr marL="514350" indent="-514350" fontAlgn="auto">
              <a:spcBef>
                <a:spcPts val="0"/>
              </a:spcBef>
              <a:spcAft>
                <a:spcPts val="0"/>
              </a:spcAft>
              <a:defRPr/>
            </a:pPr>
            <a:r>
              <a:rPr lang="en-US" sz="2800" dirty="0">
                <a:latin typeface="+mj-lt"/>
                <a:cs typeface="+mn-cs"/>
              </a:rPr>
              <a:t>       </a:t>
            </a:r>
          </a:p>
          <a:p>
            <a:pPr marL="514350" indent="-514350" fontAlgn="auto">
              <a:spcBef>
                <a:spcPts val="0"/>
              </a:spcBef>
              <a:spcAft>
                <a:spcPts val="0"/>
              </a:spcAft>
              <a:defRPr/>
            </a:pPr>
            <a:r>
              <a:rPr lang="en-US" sz="2800" dirty="0">
                <a:latin typeface="+mj-lt"/>
                <a:cs typeface="+mn-cs"/>
              </a:rPr>
              <a:t>      ≈ </a:t>
            </a:r>
            <a:r>
              <a:rPr lang="en-US" sz="2800" dirty="0" err="1">
                <a:latin typeface="+mj-lt"/>
                <a:cs typeface="+mn-cs"/>
              </a:rPr>
              <a:t>prijssetting</a:t>
            </a:r>
            <a:r>
              <a:rPr lang="en-US" sz="2800" dirty="0">
                <a:latin typeface="+mj-lt"/>
                <a:cs typeface="+mn-cs"/>
              </a:rPr>
              <a:t> </a:t>
            </a:r>
            <a:r>
              <a:rPr lang="en-US" sz="2800" dirty="0" err="1">
                <a:latin typeface="+mj-lt"/>
                <a:cs typeface="+mn-cs"/>
              </a:rPr>
              <a:t>gekweekte</a:t>
            </a:r>
            <a:r>
              <a:rPr lang="en-US" sz="2800" dirty="0">
                <a:latin typeface="+mj-lt"/>
                <a:cs typeface="+mn-cs"/>
              </a:rPr>
              <a:t> </a:t>
            </a:r>
            <a:r>
              <a:rPr lang="en-US" sz="2800" dirty="0" err="1">
                <a:latin typeface="+mj-lt"/>
                <a:cs typeface="+mn-cs"/>
              </a:rPr>
              <a:t>snoekbaars</a:t>
            </a:r>
            <a:r>
              <a:rPr lang="en-US" sz="2800" dirty="0">
                <a:latin typeface="+mj-lt"/>
                <a:cs typeface="+mn-cs"/>
              </a:rPr>
              <a:t>, </a:t>
            </a:r>
            <a:r>
              <a:rPr lang="en-US" sz="2800" dirty="0" err="1">
                <a:latin typeface="+mj-lt"/>
                <a:cs typeface="+mn-cs"/>
              </a:rPr>
              <a:t>zeebaars</a:t>
            </a:r>
            <a:r>
              <a:rPr lang="en-US" sz="2800" dirty="0">
                <a:latin typeface="+mj-lt"/>
                <a:cs typeface="+mn-cs"/>
              </a:rPr>
              <a:t>, </a:t>
            </a:r>
            <a:r>
              <a:rPr lang="en-US" sz="2800" dirty="0" err="1">
                <a:latin typeface="+mj-lt"/>
                <a:cs typeface="+mn-cs"/>
              </a:rPr>
              <a:t>dorade</a:t>
            </a:r>
            <a:r>
              <a:rPr lang="en-US" sz="2800" dirty="0">
                <a:latin typeface="+mj-lt"/>
                <a:cs typeface="+mn-cs"/>
              </a:rPr>
              <a:t> royal.</a:t>
            </a:r>
          </a:p>
          <a:p>
            <a:pPr marL="514350" indent="-514350" fontAlgn="auto">
              <a:spcBef>
                <a:spcPts val="0"/>
              </a:spcBef>
              <a:spcAft>
                <a:spcPts val="0"/>
              </a:spcAft>
              <a:defRPr/>
            </a:pPr>
            <a:r>
              <a:rPr lang="en-US" sz="2800" dirty="0">
                <a:latin typeface="+mj-lt"/>
                <a:cs typeface="+mn-cs"/>
              </a:rPr>
              <a:t> </a:t>
            </a:r>
          </a:p>
          <a:p>
            <a:pPr marL="514350" indent="-514350" fontAlgn="auto">
              <a:spcBef>
                <a:spcPts val="0"/>
              </a:spcBef>
              <a:spcAft>
                <a:spcPts val="0"/>
              </a:spcAft>
              <a:defRPr/>
            </a:pPr>
            <a:r>
              <a:rPr lang="en-US" sz="2800" dirty="0">
                <a:latin typeface="+mj-lt"/>
                <a:cs typeface="+mn-cs"/>
              </a:rPr>
              <a:t>    </a:t>
            </a:r>
          </a:p>
          <a:p>
            <a:pPr marL="514350" indent="-514350" fontAlgn="auto">
              <a:spcBef>
                <a:spcPts val="0"/>
              </a:spcBef>
              <a:spcAft>
                <a:spcPts val="0"/>
              </a:spcAft>
              <a:defRPr/>
            </a:pPr>
            <a:r>
              <a:rPr lang="en-US" sz="2400" dirty="0">
                <a:latin typeface="+mj-lt"/>
                <a:cs typeface="+mn-cs"/>
              </a:rPr>
              <a:t>= B to B: Verkoop van </a:t>
            </a:r>
            <a:r>
              <a:rPr lang="en-US" sz="2400" dirty="0" err="1">
                <a:latin typeface="+mj-lt"/>
                <a:cs typeface="+mn-cs"/>
              </a:rPr>
              <a:t>distributeur</a:t>
            </a:r>
            <a:r>
              <a:rPr lang="en-US" sz="2400" dirty="0">
                <a:latin typeface="+mj-lt"/>
                <a:cs typeface="+mn-cs"/>
              </a:rPr>
              <a:t> </a:t>
            </a:r>
            <a:r>
              <a:rPr lang="en-US" sz="2400" dirty="0" err="1">
                <a:latin typeface="+mj-lt"/>
                <a:cs typeface="+mn-cs"/>
              </a:rPr>
              <a:t>aan</a:t>
            </a:r>
            <a:r>
              <a:rPr lang="en-US" sz="2400" dirty="0">
                <a:latin typeface="+mj-lt"/>
                <a:cs typeface="+mn-cs"/>
              </a:rPr>
              <a:t> </a:t>
            </a:r>
            <a:r>
              <a:rPr lang="en-US" sz="2400" dirty="0" smtClean="0">
                <a:latin typeface="+mj-lt"/>
                <a:cs typeface="+mn-cs"/>
              </a:rPr>
              <a:t>restaurant </a:t>
            </a:r>
            <a:r>
              <a:rPr lang="en-US" sz="2400" dirty="0"/>
              <a:t>≈</a:t>
            </a:r>
            <a:r>
              <a:rPr lang="en-US" sz="2400" dirty="0" smtClean="0">
                <a:latin typeface="+mj-lt"/>
                <a:cs typeface="+mn-cs"/>
              </a:rPr>
              <a:t> 130% </a:t>
            </a:r>
            <a:r>
              <a:rPr lang="en-US" sz="2400" dirty="0" err="1" smtClean="0">
                <a:latin typeface="+mj-lt"/>
                <a:cs typeface="+mn-cs"/>
              </a:rPr>
              <a:t>fgp</a:t>
            </a:r>
            <a:r>
              <a:rPr lang="en-US" dirty="0" smtClean="0">
                <a:latin typeface="+mj-lt"/>
                <a:cs typeface="+mn-cs"/>
              </a:rPr>
              <a:t> </a:t>
            </a:r>
            <a:endParaRPr lang="en-US" dirty="0">
              <a:latin typeface="+mj-lt"/>
              <a:cs typeface="+mn-cs"/>
            </a:endParaRPr>
          </a:p>
          <a:p>
            <a:pPr marL="514350" indent="-514350" fontAlgn="auto">
              <a:spcBef>
                <a:spcPts val="0"/>
              </a:spcBef>
              <a:spcAft>
                <a:spcPts val="0"/>
              </a:spcAft>
              <a:defRPr/>
            </a:pPr>
            <a:r>
              <a:rPr lang="en-US" sz="2400" dirty="0">
                <a:latin typeface="+mj-lt"/>
                <a:cs typeface="+mn-cs"/>
              </a:rPr>
              <a:t>= B to C: Verkoop door </a:t>
            </a:r>
            <a:r>
              <a:rPr lang="en-US" sz="2400" dirty="0" err="1">
                <a:latin typeface="+mj-lt"/>
                <a:cs typeface="+mn-cs"/>
              </a:rPr>
              <a:t>viswinkel</a:t>
            </a:r>
            <a:r>
              <a:rPr lang="en-US" sz="2400" dirty="0">
                <a:latin typeface="+mj-lt"/>
                <a:cs typeface="+mn-cs"/>
              </a:rPr>
              <a:t> </a:t>
            </a:r>
            <a:r>
              <a:rPr lang="en-US" sz="2400" dirty="0" err="1">
                <a:latin typeface="+mj-lt"/>
                <a:cs typeface="+mn-cs"/>
              </a:rPr>
              <a:t>aan</a:t>
            </a:r>
            <a:r>
              <a:rPr lang="en-US" sz="2400" dirty="0">
                <a:latin typeface="+mj-lt"/>
                <a:cs typeface="+mn-cs"/>
              </a:rPr>
              <a:t> </a:t>
            </a:r>
            <a:r>
              <a:rPr lang="en-US" sz="2400" dirty="0" err="1" smtClean="0">
                <a:latin typeface="+mj-lt"/>
                <a:cs typeface="+mn-cs"/>
              </a:rPr>
              <a:t>consument</a:t>
            </a:r>
            <a:r>
              <a:rPr lang="en-US" sz="2400" dirty="0" smtClean="0">
                <a:latin typeface="+mj-lt"/>
                <a:cs typeface="+mn-cs"/>
              </a:rPr>
              <a:t> </a:t>
            </a:r>
            <a:r>
              <a:rPr lang="en-US" sz="2400" dirty="0"/>
              <a:t>≈</a:t>
            </a:r>
            <a:r>
              <a:rPr lang="en-US" sz="2400" dirty="0" smtClean="0">
                <a:latin typeface="+mj-lt"/>
                <a:cs typeface="+mn-cs"/>
              </a:rPr>
              <a:t> 200% </a:t>
            </a:r>
            <a:r>
              <a:rPr lang="en-US" sz="2400" dirty="0" err="1" smtClean="0">
                <a:latin typeface="+mj-lt"/>
                <a:cs typeface="+mn-cs"/>
              </a:rPr>
              <a:t>fgp</a:t>
            </a:r>
            <a:r>
              <a:rPr lang="en-US" sz="2400" dirty="0" smtClean="0">
                <a:latin typeface="+mj-lt"/>
                <a:cs typeface="+mn-cs"/>
              </a:rPr>
              <a:t> </a:t>
            </a:r>
            <a:endParaRPr lang="en-US" sz="2400" dirty="0">
              <a:latin typeface="+mj-lt"/>
              <a:cs typeface="+mn-cs"/>
            </a:endParaRPr>
          </a:p>
          <a:p>
            <a:pPr marL="514350" indent="-514350" fontAlgn="auto">
              <a:spcBef>
                <a:spcPts val="0"/>
              </a:spcBef>
              <a:spcAft>
                <a:spcPts val="0"/>
              </a:spcAft>
              <a:defRPr/>
            </a:pPr>
            <a:r>
              <a:rPr lang="en-US" sz="2400" dirty="0">
                <a:latin typeface="+mj-lt"/>
                <a:cs typeface="+mn-cs"/>
              </a:rPr>
              <a:t>= B to C: Verkoop van </a:t>
            </a:r>
            <a:r>
              <a:rPr lang="en-US" sz="2400" dirty="0" err="1">
                <a:latin typeface="+mj-lt"/>
                <a:cs typeface="+mn-cs"/>
              </a:rPr>
              <a:t>gerookte</a:t>
            </a:r>
            <a:r>
              <a:rPr lang="en-US" sz="2400" dirty="0">
                <a:latin typeface="+mj-lt"/>
                <a:cs typeface="+mn-cs"/>
              </a:rPr>
              <a:t> </a:t>
            </a:r>
            <a:r>
              <a:rPr lang="en-US" sz="2400" dirty="0" err="1">
                <a:latin typeface="+mj-lt"/>
                <a:cs typeface="+mn-cs"/>
              </a:rPr>
              <a:t>visfilet</a:t>
            </a:r>
            <a:r>
              <a:rPr lang="en-US" sz="2400" dirty="0">
                <a:latin typeface="+mj-lt"/>
                <a:cs typeface="+mn-cs"/>
              </a:rPr>
              <a:t> </a:t>
            </a:r>
            <a:r>
              <a:rPr lang="en-US" sz="2400" dirty="0" err="1">
                <a:latin typeface="+mj-lt"/>
                <a:cs typeface="+mn-cs"/>
              </a:rPr>
              <a:t>aan</a:t>
            </a:r>
            <a:r>
              <a:rPr lang="en-US" sz="2400" dirty="0">
                <a:latin typeface="+mj-lt"/>
                <a:cs typeface="+mn-cs"/>
              </a:rPr>
              <a:t> </a:t>
            </a:r>
            <a:r>
              <a:rPr lang="en-US" sz="2400" dirty="0" err="1" smtClean="0">
                <a:latin typeface="+mj-lt"/>
                <a:cs typeface="+mn-cs"/>
              </a:rPr>
              <a:t>consument</a:t>
            </a:r>
            <a:r>
              <a:rPr lang="en-US" sz="2400" dirty="0" smtClean="0">
                <a:latin typeface="+mj-lt"/>
                <a:cs typeface="+mn-cs"/>
              </a:rPr>
              <a:t> </a:t>
            </a:r>
            <a:r>
              <a:rPr lang="en-US" sz="2400" dirty="0"/>
              <a:t>≈</a:t>
            </a:r>
            <a:r>
              <a:rPr lang="en-US" sz="2400" dirty="0" smtClean="0">
                <a:latin typeface="+mj-lt"/>
                <a:cs typeface="+mn-cs"/>
              </a:rPr>
              <a:t> 250-300% </a:t>
            </a:r>
            <a:r>
              <a:rPr lang="en-US" sz="2400" dirty="0" err="1" smtClean="0">
                <a:latin typeface="+mj-lt"/>
                <a:cs typeface="+mn-cs"/>
              </a:rPr>
              <a:t>fgp</a:t>
            </a:r>
            <a:endParaRPr lang="en-US" sz="2400" dirty="0">
              <a:latin typeface="+mj-lt"/>
              <a:cs typeface="+mn-cs"/>
            </a:endParaRPr>
          </a:p>
          <a:p>
            <a:pPr marL="514350" indent="-514350" fontAlgn="auto">
              <a:spcBef>
                <a:spcPts val="0"/>
              </a:spcBef>
              <a:spcAft>
                <a:spcPts val="0"/>
              </a:spcAft>
              <a:defRPr/>
            </a:pPr>
            <a:r>
              <a:rPr lang="en-US" dirty="0" smtClean="0">
                <a:latin typeface="+mj-lt"/>
                <a:cs typeface="+mn-cs"/>
              </a:rPr>
              <a:t>(*</a:t>
            </a:r>
            <a:r>
              <a:rPr lang="en-US" dirty="0" err="1" smtClean="0">
                <a:latin typeface="+mj-lt"/>
                <a:cs typeface="+mn-cs"/>
              </a:rPr>
              <a:t>fgp</a:t>
            </a:r>
            <a:r>
              <a:rPr lang="en-US" dirty="0" smtClean="0">
                <a:latin typeface="+mj-lt"/>
                <a:cs typeface="+mn-cs"/>
              </a:rPr>
              <a:t>= farm gate price)</a:t>
            </a:r>
            <a:endParaRPr lang="en-US" dirty="0">
              <a:latin typeface="+mj-lt"/>
              <a:cs typeface="+mn-cs"/>
            </a:endParaRPr>
          </a:p>
          <a:p>
            <a:pPr marL="514350" indent="-514350" fontAlgn="auto">
              <a:spcBef>
                <a:spcPts val="0"/>
              </a:spcBef>
              <a:spcAft>
                <a:spcPts val="0"/>
              </a:spcAft>
              <a:defRPr/>
            </a:pPr>
            <a:r>
              <a:rPr lang="en-US" sz="2800" dirty="0">
                <a:latin typeface="+mj-lt"/>
                <a:cs typeface="+mn-cs"/>
              </a:rPr>
              <a:t>            </a:t>
            </a:r>
          </a:p>
        </p:txBody>
      </p:sp>
      <p:pic>
        <p:nvPicPr>
          <p:cNvPr id="22532" name="Afbeelding 4" descr="aquaforce_kleur2-klein.png"/>
          <p:cNvPicPr>
            <a:picLocks noChangeAspect="1"/>
          </p:cNvPicPr>
          <p:nvPr/>
        </p:nvPicPr>
        <p:blipFill>
          <a:blip r:embed="rId2" cstate="print"/>
          <a:srcRect/>
          <a:stretch>
            <a:fillRect/>
          </a:stretch>
        </p:blipFill>
        <p:spPr bwMode="auto">
          <a:xfrm>
            <a:off x="0" y="6132513"/>
            <a:ext cx="2312988" cy="72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en-US"/>
              <a:t>Culinary aquaculture: The Omega Perch</a:t>
            </a:r>
          </a:p>
        </p:txBody>
      </p:sp>
      <p:sp>
        <p:nvSpPr>
          <p:cNvPr id="3" name="Tekstvak 2"/>
          <p:cNvSpPr txBox="1"/>
          <p:nvPr/>
        </p:nvSpPr>
        <p:spPr>
          <a:xfrm>
            <a:off x="539750" y="1196975"/>
            <a:ext cx="8353425" cy="5108575"/>
          </a:xfrm>
          <a:prstGeom prst="rect">
            <a:avLst/>
          </a:prstGeom>
          <a:noFill/>
        </p:spPr>
        <p:txBody>
          <a:bodyPr>
            <a:spAutoFit/>
          </a:bodyPr>
          <a:lstStyle/>
          <a:p>
            <a:pPr marL="514350" indent="-514350" fontAlgn="auto">
              <a:spcBef>
                <a:spcPts val="0"/>
              </a:spcBef>
              <a:spcAft>
                <a:spcPts val="0"/>
              </a:spcAft>
              <a:defRPr/>
            </a:pPr>
            <a:endParaRPr lang="en-US" sz="2800" dirty="0">
              <a:latin typeface="+mj-lt"/>
              <a:cs typeface="+mn-cs"/>
            </a:endParaRPr>
          </a:p>
          <a:p>
            <a:pPr marL="514350" indent="-514350" fontAlgn="auto">
              <a:spcBef>
                <a:spcPts val="0"/>
              </a:spcBef>
              <a:spcAft>
                <a:spcPts val="0"/>
              </a:spcAft>
              <a:defRPr/>
            </a:pPr>
            <a:endParaRPr lang="en-US" sz="2800" dirty="0">
              <a:latin typeface="+mj-lt"/>
              <a:cs typeface="+mn-cs"/>
            </a:endParaRPr>
          </a:p>
          <a:p>
            <a:pPr marL="514350" indent="-514350" fontAlgn="auto">
              <a:spcBef>
                <a:spcPts val="0"/>
              </a:spcBef>
              <a:spcAft>
                <a:spcPts val="0"/>
              </a:spcAft>
              <a:defRPr/>
            </a:pPr>
            <a:endParaRPr lang="en-US" sz="2800" b="1" dirty="0">
              <a:latin typeface="+mj-lt"/>
              <a:cs typeface="+mn-cs"/>
            </a:endParaRPr>
          </a:p>
          <a:p>
            <a:pPr marL="514350" indent="-514350" fontAlgn="auto">
              <a:spcBef>
                <a:spcPts val="0"/>
              </a:spcBef>
              <a:spcAft>
                <a:spcPts val="0"/>
              </a:spcAft>
              <a:defRPr/>
            </a:pPr>
            <a:endParaRPr lang="en-US" sz="2800" b="1" dirty="0">
              <a:latin typeface="+mj-lt"/>
              <a:cs typeface="+mn-cs"/>
            </a:endParaRPr>
          </a:p>
          <a:p>
            <a:pPr marL="514350" indent="-514350" fontAlgn="auto">
              <a:spcBef>
                <a:spcPts val="0"/>
              </a:spcBef>
              <a:spcAft>
                <a:spcPts val="0"/>
              </a:spcAft>
              <a:defRPr/>
            </a:pPr>
            <a:r>
              <a:rPr lang="en-US" sz="2800" dirty="0">
                <a:latin typeface="+mj-lt"/>
                <a:cs typeface="+mn-cs"/>
              </a:rPr>
              <a:t>200 TPA </a:t>
            </a:r>
            <a:r>
              <a:rPr lang="en-US" sz="2800" dirty="0" err="1">
                <a:latin typeface="+mj-lt"/>
                <a:cs typeface="+mn-cs"/>
              </a:rPr>
              <a:t>productie</a:t>
            </a:r>
            <a:r>
              <a:rPr lang="en-US" sz="2800" dirty="0">
                <a:latin typeface="+mj-lt"/>
                <a:cs typeface="+mn-cs"/>
              </a:rPr>
              <a:t> </a:t>
            </a:r>
            <a:r>
              <a:rPr lang="en-US" sz="2800" dirty="0" err="1">
                <a:latin typeface="+mj-lt"/>
                <a:cs typeface="+mn-cs"/>
              </a:rPr>
              <a:t>Stokstorme</a:t>
            </a:r>
            <a:r>
              <a:rPr lang="en-US" sz="2800" dirty="0">
                <a:latin typeface="+mj-lt"/>
                <a:cs typeface="+mn-cs"/>
              </a:rPr>
              <a:t> site (</a:t>
            </a:r>
            <a:r>
              <a:rPr lang="en-US" sz="2800" dirty="0" err="1">
                <a:latin typeface="+mj-lt"/>
                <a:cs typeface="+mn-cs"/>
              </a:rPr>
              <a:t>Kruishoutem</a:t>
            </a:r>
            <a:r>
              <a:rPr lang="en-US" sz="2800" dirty="0" smtClean="0">
                <a:latin typeface="+mj-lt"/>
                <a:cs typeface="+mn-cs"/>
              </a:rPr>
              <a:t>),  </a:t>
            </a:r>
          </a:p>
          <a:p>
            <a:pPr marL="514350" indent="-514350" fontAlgn="auto">
              <a:spcBef>
                <a:spcPts val="0"/>
              </a:spcBef>
              <a:spcAft>
                <a:spcPts val="0"/>
              </a:spcAft>
              <a:defRPr/>
            </a:pPr>
            <a:r>
              <a:rPr lang="en-US" sz="2800" dirty="0">
                <a:latin typeface="+mj-lt"/>
                <a:cs typeface="+mn-cs"/>
              </a:rPr>
              <a:t> </a:t>
            </a:r>
            <a:r>
              <a:rPr lang="en-US" sz="2800" dirty="0" smtClean="0">
                <a:latin typeface="+mj-lt"/>
                <a:cs typeface="+mn-cs"/>
              </a:rPr>
              <a:t>       RAS </a:t>
            </a:r>
            <a:r>
              <a:rPr lang="en-US" sz="2800" dirty="0" err="1" smtClean="0">
                <a:latin typeface="+mj-lt"/>
                <a:cs typeface="+mn-cs"/>
              </a:rPr>
              <a:t>integratie</a:t>
            </a:r>
            <a:r>
              <a:rPr lang="en-US" sz="2800" dirty="0" smtClean="0">
                <a:latin typeface="+mj-lt"/>
                <a:cs typeface="+mn-cs"/>
              </a:rPr>
              <a:t> </a:t>
            </a:r>
            <a:r>
              <a:rPr lang="en-US" sz="2800" dirty="0">
                <a:latin typeface="+mj-lt"/>
                <a:cs typeface="+mn-cs"/>
              </a:rPr>
              <a:t>met Tomato Masters </a:t>
            </a:r>
          </a:p>
          <a:p>
            <a:pPr marL="514350" indent="-514350" fontAlgn="auto">
              <a:spcBef>
                <a:spcPts val="0"/>
              </a:spcBef>
              <a:spcAft>
                <a:spcPts val="0"/>
              </a:spcAft>
              <a:defRPr/>
            </a:pPr>
            <a:endParaRPr lang="en-US" sz="2800" dirty="0">
              <a:latin typeface="+mj-lt"/>
              <a:cs typeface="+mn-cs"/>
            </a:endParaRPr>
          </a:p>
          <a:p>
            <a:pPr marL="514350" indent="-514350" fontAlgn="auto">
              <a:spcBef>
                <a:spcPts val="0"/>
              </a:spcBef>
              <a:spcAft>
                <a:spcPts val="0"/>
              </a:spcAft>
              <a:defRPr/>
            </a:pPr>
            <a:r>
              <a:rPr lang="en-US" sz="2800" dirty="0">
                <a:latin typeface="+mj-lt"/>
                <a:cs typeface="+mn-cs"/>
              </a:rPr>
              <a:t>=&gt; </a:t>
            </a:r>
            <a:r>
              <a:rPr lang="en-US" sz="2800" dirty="0" err="1">
                <a:latin typeface="+mj-lt"/>
                <a:cs typeface="+mn-cs"/>
              </a:rPr>
              <a:t>Afwachten</a:t>
            </a:r>
            <a:r>
              <a:rPr lang="en-US" sz="2800" dirty="0">
                <a:latin typeface="+mj-lt"/>
                <a:cs typeface="+mn-cs"/>
              </a:rPr>
              <a:t> </a:t>
            </a:r>
            <a:r>
              <a:rPr lang="en-US" sz="2800" dirty="0" err="1">
                <a:latin typeface="+mj-lt"/>
                <a:cs typeface="+mn-cs"/>
              </a:rPr>
              <a:t>bouw</a:t>
            </a:r>
            <a:r>
              <a:rPr lang="en-US" sz="2800" dirty="0">
                <a:latin typeface="+mj-lt"/>
                <a:cs typeface="+mn-cs"/>
              </a:rPr>
              <a:t> en </a:t>
            </a:r>
            <a:r>
              <a:rPr lang="en-US" sz="2800" dirty="0" err="1">
                <a:latin typeface="+mj-lt"/>
                <a:cs typeface="+mn-cs"/>
              </a:rPr>
              <a:t>milieuvergunning</a:t>
            </a:r>
            <a:r>
              <a:rPr lang="en-US" sz="2800" dirty="0">
                <a:latin typeface="+mj-lt"/>
                <a:cs typeface="+mn-cs"/>
              </a:rPr>
              <a:t> (</a:t>
            </a:r>
            <a:r>
              <a:rPr lang="en-US" sz="2800" dirty="0" err="1">
                <a:latin typeface="+mj-lt"/>
                <a:cs typeface="+mn-cs"/>
              </a:rPr>
              <a:t>eind</a:t>
            </a:r>
            <a:r>
              <a:rPr lang="en-US" sz="2800" dirty="0">
                <a:latin typeface="+mj-lt"/>
                <a:cs typeface="+mn-cs"/>
              </a:rPr>
              <a:t> </a:t>
            </a:r>
            <a:r>
              <a:rPr lang="en-US" sz="2800" dirty="0" err="1">
                <a:latin typeface="+mj-lt"/>
                <a:cs typeface="+mn-cs"/>
              </a:rPr>
              <a:t>juni</a:t>
            </a:r>
            <a:r>
              <a:rPr lang="en-US" sz="2800" dirty="0">
                <a:latin typeface="+mj-lt"/>
                <a:cs typeface="+mn-cs"/>
              </a:rPr>
              <a:t>)</a:t>
            </a:r>
          </a:p>
          <a:p>
            <a:pPr marL="514350" indent="-514350" fontAlgn="auto">
              <a:spcBef>
                <a:spcPts val="0"/>
              </a:spcBef>
              <a:spcAft>
                <a:spcPts val="0"/>
              </a:spcAft>
              <a:defRPr/>
            </a:pPr>
            <a:r>
              <a:rPr lang="en-US" sz="2800" dirty="0">
                <a:latin typeface="+mj-lt"/>
                <a:cs typeface="+mn-cs"/>
              </a:rPr>
              <a:t>=&gt; Start </a:t>
            </a:r>
            <a:r>
              <a:rPr lang="en-US" sz="2800" dirty="0" err="1">
                <a:latin typeface="+mj-lt"/>
                <a:cs typeface="+mn-cs"/>
              </a:rPr>
              <a:t>productie</a:t>
            </a:r>
            <a:r>
              <a:rPr lang="en-US" sz="2800" dirty="0">
                <a:latin typeface="+mj-lt"/>
                <a:cs typeface="+mn-cs"/>
              </a:rPr>
              <a:t>: </a:t>
            </a:r>
            <a:r>
              <a:rPr lang="en-US" sz="2800" dirty="0" err="1">
                <a:latin typeface="+mj-lt"/>
                <a:cs typeface="+mn-cs"/>
              </a:rPr>
              <a:t>Maart</a:t>
            </a:r>
            <a:r>
              <a:rPr lang="en-US" sz="2800" dirty="0">
                <a:latin typeface="+mj-lt"/>
                <a:cs typeface="+mn-cs"/>
              </a:rPr>
              <a:t> 2015</a:t>
            </a:r>
          </a:p>
          <a:p>
            <a:pPr marL="514350" indent="-514350" fontAlgn="auto">
              <a:spcBef>
                <a:spcPts val="0"/>
              </a:spcBef>
              <a:spcAft>
                <a:spcPts val="0"/>
              </a:spcAft>
              <a:defRPr/>
            </a:pPr>
            <a:r>
              <a:rPr lang="en-US" sz="2800" dirty="0">
                <a:latin typeface="+mj-lt"/>
                <a:cs typeface="+mn-cs"/>
              </a:rPr>
              <a:t>=&gt; Start verkoop: Sep 2015</a:t>
            </a:r>
          </a:p>
          <a:p>
            <a:pPr marL="514350" indent="-514350" fontAlgn="auto">
              <a:spcBef>
                <a:spcPts val="0"/>
              </a:spcBef>
              <a:spcAft>
                <a:spcPts val="0"/>
              </a:spcAft>
              <a:defRPr/>
            </a:pPr>
            <a:endParaRPr lang="en-US" dirty="0">
              <a:latin typeface="+mj-lt"/>
              <a:cs typeface="+mn-cs"/>
            </a:endParaRPr>
          </a:p>
          <a:p>
            <a:pPr marL="514350" indent="-514350" fontAlgn="auto">
              <a:spcBef>
                <a:spcPts val="0"/>
              </a:spcBef>
              <a:spcAft>
                <a:spcPts val="0"/>
              </a:spcAft>
              <a:defRPr/>
            </a:pPr>
            <a:r>
              <a:rPr lang="en-US" sz="2800" dirty="0">
                <a:latin typeface="+mj-lt"/>
                <a:cs typeface="+mn-cs"/>
              </a:rPr>
              <a:t>            </a:t>
            </a:r>
          </a:p>
        </p:txBody>
      </p:sp>
      <p:pic>
        <p:nvPicPr>
          <p:cNvPr id="23556" name="Afbeelding 4" descr="aquaforce_kleur2-klein.png"/>
          <p:cNvPicPr>
            <a:picLocks noChangeAspect="1"/>
          </p:cNvPicPr>
          <p:nvPr/>
        </p:nvPicPr>
        <p:blipFill>
          <a:blip r:embed="rId2" cstate="print"/>
          <a:srcRect/>
          <a:stretch>
            <a:fillRect/>
          </a:stretch>
        </p:blipFill>
        <p:spPr bwMode="auto">
          <a:xfrm>
            <a:off x="0" y="6132513"/>
            <a:ext cx="2312988" cy="725487"/>
          </a:xfrm>
          <a:prstGeom prst="rect">
            <a:avLst/>
          </a:prstGeom>
          <a:noFill/>
          <a:ln w="9525">
            <a:noFill/>
            <a:miter lim="800000"/>
            <a:headEnd/>
            <a:tailEnd/>
          </a:ln>
        </p:spPr>
      </p:pic>
      <p:pic>
        <p:nvPicPr>
          <p:cNvPr id="23557" name="Picture 2" descr="Description: https://register.boip.int/bmbonline/details/image/load.do?filename=/MOS/IMGDBACP/IDBB000098/O/03197547.JPG"/>
          <p:cNvPicPr>
            <a:picLocks noChangeAspect="1" noChangeArrowheads="1"/>
          </p:cNvPicPr>
          <p:nvPr/>
        </p:nvPicPr>
        <p:blipFill>
          <a:blip r:embed="rId3" cstate="print"/>
          <a:srcRect/>
          <a:stretch>
            <a:fillRect/>
          </a:stretch>
        </p:blipFill>
        <p:spPr bwMode="auto">
          <a:xfrm>
            <a:off x="2987675" y="476250"/>
            <a:ext cx="2736850"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en-US"/>
              <a:t>Culinary aquaculture: The Omega Perch</a:t>
            </a:r>
          </a:p>
        </p:txBody>
      </p:sp>
      <p:sp>
        <p:nvSpPr>
          <p:cNvPr id="3" name="Tekstvak 2"/>
          <p:cNvSpPr txBox="1"/>
          <p:nvPr/>
        </p:nvSpPr>
        <p:spPr>
          <a:xfrm>
            <a:off x="684213" y="836613"/>
            <a:ext cx="7991475" cy="5878512"/>
          </a:xfrm>
          <a:prstGeom prst="rect">
            <a:avLst/>
          </a:prstGeom>
          <a:noFill/>
        </p:spPr>
        <p:txBody>
          <a:bodyPr>
            <a:spAutoFit/>
          </a:bodyPr>
          <a:lstStyle/>
          <a:p>
            <a:pPr fontAlgn="auto">
              <a:spcBef>
                <a:spcPts val="0"/>
              </a:spcBef>
              <a:spcAft>
                <a:spcPts val="0"/>
              </a:spcAft>
              <a:defRPr/>
            </a:pPr>
            <a:r>
              <a:rPr lang="en-US" sz="3200" b="1" dirty="0">
                <a:solidFill>
                  <a:schemeClr val="accent1"/>
                </a:solidFill>
                <a:latin typeface="+mj-lt"/>
                <a:cs typeface="+mn-cs"/>
              </a:rPr>
              <a:t>MISSION </a:t>
            </a:r>
            <a:r>
              <a:rPr lang="en-US" sz="3200" b="1" dirty="0" smtClean="0">
                <a:solidFill>
                  <a:schemeClr val="accent1"/>
                </a:solidFill>
                <a:latin typeface="+mj-lt"/>
                <a:cs typeface="+mn-cs"/>
              </a:rPr>
              <a:t>AQUA4C</a:t>
            </a:r>
            <a:endParaRPr lang="en-US" sz="3200" b="1" dirty="0">
              <a:latin typeface="+mj-lt"/>
              <a:cs typeface="+mn-cs"/>
            </a:endParaRPr>
          </a:p>
          <a:p>
            <a:pPr fontAlgn="auto">
              <a:spcBef>
                <a:spcPts val="0"/>
              </a:spcBef>
              <a:spcAft>
                <a:spcPts val="0"/>
              </a:spcAft>
              <a:defRPr/>
            </a:pPr>
            <a:endParaRPr lang="en-US" sz="3200" b="1" dirty="0">
              <a:latin typeface="+mj-lt"/>
              <a:cs typeface="+mn-cs"/>
            </a:endParaRPr>
          </a:p>
          <a:p>
            <a:pPr marL="514350" indent="-514350" fontAlgn="auto">
              <a:spcBef>
                <a:spcPts val="0"/>
              </a:spcBef>
              <a:spcAft>
                <a:spcPts val="0"/>
              </a:spcAft>
              <a:defRPr/>
            </a:pPr>
            <a:r>
              <a:rPr lang="en-US" sz="2800" u="sng" dirty="0" err="1" smtClean="0">
                <a:latin typeface="+mj-lt"/>
                <a:cs typeface="+mn-cs"/>
              </a:rPr>
              <a:t>Lokale</a:t>
            </a:r>
            <a:r>
              <a:rPr lang="en-US" sz="2800" u="sng" dirty="0">
                <a:latin typeface="+mj-lt"/>
                <a:cs typeface="+mn-cs"/>
              </a:rPr>
              <a:t>, </a:t>
            </a:r>
            <a:r>
              <a:rPr lang="en-US" sz="2800" dirty="0">
                <a:latin typeface="+mj-lt"/>
                <a:cs typeface="+mn-cs"/>
              </a:rPr>
              <a:t> </a:t>
            </a:r>
            <a:r>
              <a:rPr lang="en-US" sz="2800" dirty="0" err="1" smtClean="0">
                <a:latin typeface="+mj-lt"/>
                <a:cs typeface="+mn-cs"/>
              </a:rPr>
              <a:t>productie</a:t>
            </a:r>
            <a:r>
              <a:rPr lang="en-US" sz="2800" dirty="0" smtClean="0">
                <a:latin typeface="+mj-lt"/>
                <a:cs typeface="+mn-cs"/>
              </a:rPr>
              <a:t> </a:t>
            </a:r>
            <a:r>
              <a:rPr lang="en-US" sz="2800" dirty="0">
                <a:latin typeface="+mj-lt"/>
                <a:cs typeface="+mn-cs"/>
              </a:rPr>
              <a:t>van </a:t>
            </a:r>
            <a:r>
              <a:rPr lang="en-US" sz="2800" u="sng" dirty="0" err="1">
                <a:latin typeface="+mj-lt"/>
                <a:cs typeface="+mn-cs"/>
              </a:rPr>
              <a:t>duurzame</a:t>
            </a:r>
            <a:r>
              <a:rPr lang="en-US" sz="2800" dirty="0">
                <a:latin typeface="+mj-lt"/>
                <a:cs typeface="+mn-cs"/>
              </a:rPr>
              <a:t>, </a:t>
            </a:r>
            <a:r>
              <a:rPr lang="en-US" sz="2800" u="sng" dirty="0" err="1" smtClean="0">
                <a:latin typeface="+mj-lt"/>
                <a:cs typeface="+mn-cs"/>
              </a:rPr>
              <a:t>hoog-kwalitatieve</a:t>
            </a:r>
            <a:r>
              <a:rPr lang="en-US" sz="2800" dirty="0" smtClean="0">
                <a:latin typeface="+mj-lt"/>
                <a:cs typeface="+mn-cs"/>
              </a:rPr>
              <a:t> verse vis</a:t>
            </a:r>
            <a:r>
              <a:rPr lang="en-US" sz="2800" dirty="0">
                <a:latin typeface="+mj-lt"/>
                <a:cs typeface="+mn-cs"/>
              </a:rPr>
              <a:t>.</a:t>
            </a:r>
          </a:p>
          <a:p>
            <a:pPr marL="514350" indent="-514350" fontAlgn="auto">
              <a:spcBef>
                <a:spcPts val="0"/>
              </a:spcBef>
              <a:spcAft>
                <a:spcPts val="0"/>
              </a:spcAft>
              <a:defRPr/>
            </a:pPr>
            <a:endParaRPr lang="en-US" sz="2800" dirty="0">
              <a:latin typeface="+mj-lt"/>
              <a:cs typeface="+mn-cs"/>
            </a:endParaRPr>
          </a:p>
          <a:p>
            <a:pPr marL="514350" indent="-514350" fontAlgn="auto">
              <a:spcBef>
                <a:spcPts val="0"/>
              </a:spcBef>
              <a:spcAft>
                <a:spcPts val="0"/>
              </a:spcAft>
              <a:defRPr/>
            </a:pPr>
            <a:r>
              <a:rPr lang="en-US" sz="3200" b="1" dirty="0" smtClean="0">
                <a:solidFill>
                  <a:schemeClr val="accent1"/>
                </a:solidFill>
                <a:latin typeface="+mj-lt"/>
                <a:cs typeface="+mn-cs"/>
              </a:rPr>
              <a:t>MARKETING APPROACH </a:t>
            </a:r>
            <a:endParaRPr lang="en-US" sz="3200" b="1" dirty="0">
              <a:solidFill>
                <a:schemeClr val="accent1"/>
              </a:solidFill>
              <a:latin typeface="+mj-lt"/>
              <a:cs typeface="+mn-cs"/>
            </a:endParaRPr>
          </a:p>
          <a:p>
            <a:pPr marL="514350" indent="-514350" fontAlgn="auto">
              <a:spcBef>
                <a:spcPts val="0"/>
              </a:spcBef>
              <a:spcAft>
                <a:spcPts val="0"/>
              </a:spcAft>
              <a:buFont typeface="Wingdings" pitchFamily="2" charset="2"/>
              <a:buChar char="ü"/>
              <a:defRPr/>
            </a:pPr>
            <a:r>
              <a:rPr lang="en-US" sz="2800" b="1" dirty="0">
                <a:latin typeface="+mj-lt"/>
                <a:cs typeface="+mn-cs"/>
              </a:rPr>
              <a:t>Product </a:t>
            </a:r>
          </a:p>
          <a:p>
            <a:pPr marL="514350" indent="-514350" fontAlgn="auto">
              <a:spcBef>
                <a:spcPts val="0"/>
              </a:spcBef>
              <a:spcAft>
                <a:spcPts val="0"/>
              </a:spcAft>
              <a:buFont typeface="Wingdings" pitchFamily="2" charset="2"/>
              <a:buChar char="ü"/>
              <a:defRPr/>
            </a:pPr>
            <a:r>
              <a:rPr lang="en-US" sz="2800" b="1" dirty="0">
                <a:latin typeface="+mj-lt"/>
                <a:cs typeface="+mn-cs"/>
              </a:rPr>
              <a:t>Place</a:t>
            </a:r>
          </a:p>
          <a:p>
            <a:pPr marL="514350" indent="-514350" fontAlgn="auto">
              <a:spcBef>
                <a:spcPts val="0"/>
              </a:spcBef>
              <a:spcAft>
                <a:spcPts val="0"/>
              </a:spcAft>
              <a:buFont typeface="Wingdings" pitchFamily="2" charset="2"/>
              <a:buChar char="ü"/>
              <a:defRPr/>
            </a:pPr>
            <a:r>
              <a:rPr lang="en-US" sz="2800" b="1" dirty="0">
                <a:latin typeface="+mj-lt"/>
                <a:cs typeface="+mn-cs"/>
              </a:rPr>
              <a:t>Promotion</a:t>
            </a:r>
          </a:p>
          <a:p>
            <a:pPr marL="514350" indent="-514350" fontAlgn="auto">
              <a:spcBef>
                <a:spcPts val="0"/>
              </a:spcBef>
              <a:spcAft>
                <a:spcPts val="0"/>
              </a:spcAft>
              <a:buFont typeface="Wingdings" pitchFamily="2" charset="2"/>
              <a:buChar char="ü"/>
              <a:defRPr/>
            </a:pPr>
            <a:r>
              <a:rPr lang="en-US" sz="2800" b="1" dirty="0">
                <a:latin typeface="+mj-lt"/>
                <a:cs typeface="+mn-cs"/>
              </a:rPr>
              <a:t>Price</a:t>
            </a:r>
          </a:p>
          <a:p>
            <a:pPr marL="514350" indent="-514350" fontAlgn="auto">
              <a:spcBef>
                <a:spcPts val="0"/>
              </a:spcBef>
              <a:spcAft>
                <a:spcPts val="0"/>
              </a:spcAft>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p:txBody>
      </p:sp>
      <p:pic>
        <p:nvPicPr>
          <p:cNvPr id="6148" name="Afbeelding 4" descr="aquaforce_kleur2-klein.png"/>
          <p:cNvPicPr>
            <a:picLocks noChangeAspect="1"/>
          </p:cNvPicPr>
          <p:nvPr/>
        </p:nvPicPr>
        <p:blipFill>
          <a:blip r:embed="rId2" cstate="print"/>
          <a:srcRect/>
          <a:stretch>
            <a:fillRect/>
          </a:stretch>
        </p:blipFill>
        <p:spPr bwMode="auto">
          <a:xfrm>
            <a:off x="0" y="6132513"/>
            <a:ext cx="2627313" cy="725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voettekst 3"/>
          <p:cNvSpPr>
            <a:spLocks noGrp="1"/>
          </p:cNvSpPr>
          <p:nvPr>
            <p:ph type="ftr" sz="quarter" idx="1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r>
              <a:rPr lang="en-US" altLang="nl-BE" sz="2000" dirty="0" smtClean="0">
                <a:solidFill>
                  <a:schemeClr val="bg1"/>
                </a:solidFill>
              </a:rPr>
              <a:t>Stijn@aqua4C.com</a:t>
            </a:r>
          </a:p>
        </p:txBody>
      </p:sp>
      <p:pic>
        <p:nvPicPr>
          <p:cNvPr id="24579" name="Afbeelding 7" descr="aquaforce_kleur2-klein.png"/>
          <p:cNvPicPr>
            <a:picLocks noChangeAspect="1"/>
          </p:cNvPicPr>
          <p:nvPr/>
        </p:nvPicPr>
        <p:blipFill>
          <a:blip r:embed="rId2" cstate="print"/>
          <a:srcRect/>
          <a:stretch>
            <a:fillRect/>
          </a:stretch>
        </p:blipFill>
        <p:spPr bwMode="auto">
          <a:xfrm>
            <a:off x="0" y="6132513"/>
            <a:ext cx="2312988" cy="725487"/>
          </a:xfrm>
          <a:prstGeom prst="rect">
            <a:avLst/>
          </a:prstGeom>
          <a:noFill/>
          <a:ln w="9525">
            <a:noFill/>
            <a:miter lim="800000"/>
            <a:headEnd/>
            <a:tailEnd/>
          </a:ln>
        </p:spPr>
      </p:pic>
      <p:pic>
        <p:nvPicPr>
          <p:cNvPr id="24580" name="Afbeelding 11" descr="KUL.jpg.jpg"/>
          <p:cNvPicPr>
            <a:picLocks noChangeAspect="1"/>
          </p:cNvPicPr>
          <p:nvPr/>
        </p:nvPicPr>
        <p:blipFill>
          <a:blip r:embed="rId3" cstate="print"/>
          <a:srcRect/>
          <a:stretch>
            <a:fillRect/>
          </a:stretch>
        </p:blipFill>
        <p:spPr bwMode="auto">
          <a:xfrm>
            <a:off x="1403350" y="260350"/>
            <a:ext cx="2663825" cy="3803650"/>
          </a:xfrm>
          <a:prstGeom prst="rect">
            <a:avLst/>
          </a:prstGeom>
          <a:noFill/>
          <a:ln w="9525">
            <a:noFill/>
            <a:miter lim="800000"/>
            <a:headEnd/>
            <a:tailEnd/>
          </a:ln>
        </p:spPr>
      </p:pic>
      <p:pic>
        <p:nvPicPr>
          <p:cNvPr id="24581" name="Afbeelding 12" descr="LS_Aqua_def.jpg"/>
          <p:cNvPicPr>
            <a:picLocks noChangeAspect="1"/>
          </p:cNvPicPr>
          <p:nvPr/>
        </p:nvPicPr>
        <p:blipFill>
          <a:blip r:embed="rId4" cstate="print"/>
          <a:srcRect/>
          <a:stretch>
            <a:fillRect/>
          </a:stretch>
        </p:blipFill>
        <p:spPr bwMode="auto">
          <a:xfrm>
            <a:off x="6227763" y="4868863"/>
            <a:ext cx="2701925" cy="773112"/>
          </a:xfrm>
          <a:prstGeom prst="rect">
            <a:avLst/>
          </a:prstGeom>
          <a:noFill/>
          <a:ln w="9525">
            <a:noFill/>
            <a:miter lim="800000"/>
            <a:headEnd/>
            <a:tailEnd/>
          </a:ln>
        </p:spPr>
      </p:pic>
      <p:pic>
        <p:nvPicPr>
          <p:cNvPr id="24582" name="Afbeelding 13" descr="Kopie van Logo Aqua-ERF.jpg"/>
          <p:cNvPicPr>
            <a:picLocks noChangeAspect="1"/>
          </p:cNvPicPr>
          <p:nvPr/>
        </p:nvPicPr>
        <p:blipFill>
          <a:blip r:embed="rId5" cstate="print"/>
          <a:srcRect/>
          <a:stretch>
            <a:fillRect/>
          </a:stretch>
        </p:blipFill>
        <p:spPr bwMode="auto">
          <a:xfrm>
            <a:off x="250825" y="4365625"/>
            <a:ext cx="1562100" cy="1651000"/>
          </a:xfrm>
          <a:prstGeom prst="rect">
            <a:avLst/>
          </a:prstGeom>
          <a:noFill/>
          <a:ln w="9525">
            <a:noFill/>
            <a:miter lim="800000"/>
            <a:headEnd/>
            <a:tailEnd/>
          </a:ln>
        </p:spPr>
      </p:pic>
      <p:pic>
        <p:nvPicPr>
          <p:cNvPr id="24583" name="Picture 2" descr="C:\Users\StijnVH\AppData\Local\Microsoft\Windows\Temporary Internet Files\Content.Outlook\LL0DUZ81\logo_neg.jpg"/>
          <p:cNvPicPr>
            <a:picLocks noChangeAspect="1" noChangeArrowheads="1"/>
          </p:cNvPicPr>
          <p:nvPr/>
        </p:nvPicPr>
        <p:blipFill>
          <a:blip r:embed="rId6" cstate="print"/>
          <a:srcRect/>
          <a:stretch>
            <a:fillRect/>
          </a:stretch>
        </p:blipFill>
        <p:spPr bwMode="auto">
          <a:xfrm>
            <a:off x="2051050" y="4365625"/>
            <a:ext cx="1655763" cy="1654175"/>
          </a:xfrm>
          <a:prstGeom prst="rect">
            <a:avLst/>
          </a:prstGeom>
          <a:noFill/>
          <a:ln w="9525">
            <a:noFill/>
            <a:miter lim="800000"/>
            <a:headEnd/>
            <a:tailEnd/>
          </a:ln>
        </p:spPr>
      </p:pic>
      <p:pic>
        <p:nvPicPr>
          <p:cNvPr id="24584" name="Content Placeholder 3" descr="RUGlogoklnw1.jpg"/>
          <p:cNvPicPr>
            <a:picLocks noChangeAspect="1"/>
          </p:cNvPicPr>
          <p:nvPr/>
        </p:nvPicPr>
        <p:blipFill>
          <a:blip r:embed="rId7" cstate="print"/>
          <a:srcRect/>
          <a:stretch>
            <a:fillRect/>
          </a:stretch>
        </p:blipFill>
        <p:spPr bwMode="auto">
          <a:xfrm>
            <a:off x="3924300" y="4365625"/>
            <a:ext cx="1998663" cy="1655763"/>
          </a:xfrm>
          <a:prstGeom prst="rect">
            <a:avLst/>
          </a:prstGeom>
          <a:noFill/>
          <a:ln w="9525">
            <a:noFill/>
            <a:miter lim="800000"/>
            <a:headEnd/>
            <a:tailEnd/>
          </a:ln>
        </p:spPr>
      </p:pic>
      <p:sp>
        <p:nvSpPr>
          <p:cNvPr id="24586" name="Rechthoek 8"/>
          <p:cNvSpPr>
            <a:spLocks noChangeArrowheads="1"/>
          </p:cNvSpPr>
          <p:nvPr/>
        </p:nvSpPr>
        <p:spPr bwMode="auto">
          <a:xfrm>
            <a:off x="4283968" y="1340768"/>
            <a:ext cx="4320480" cy="1872208"/>
          </a:xfrm>
          <a:prstGeom prst="rect">
            <a:avLst/>
          </a:prstGeom>
          <a:solidFill>
            <a:srgbClr val="FFFFFF"/>
          </a:solid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nl-BE" sz="2800" b="1" i="0" u="none" strike="noStrike" cap="none" normalizeH="0" baseline="0" dirty="0" smtClean="0">
                <a:ln>
                  <a:noFill/>
                </a:ln>
                <a:solidFill>
                  <a:srgbClr val="00B050"/>
                </a:solidFill>
                <a:effectLst/>
                <a:latin typeface="Verdana" pitchFamily="34" charset="0"/>
                <a:cs typeface="Arial" pitchFamily="34" charset="0"/>
              </a:rPr>
              <a:t>PTI KORTRIJK</a:t>
            </a:r>
            <a:endParaRPr kumimoji="0" lang="nl-BE"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nl-BE" sz="1100" b="1" i="0" u="none" strike="noStrike" cap="none" normalizeH="0" baseline="0" dirty="0" smtClean="0">
                <a:ln>
                  <a:noFill/>
                </a:ln>
                <a:solidFill>
                  <a:srgbClr val="00B050"/>
                </a:solidFill>
                <a:effectLst/>
                <a:latin typeface="Verdana" pitchFamily="34" charset="0"/>
                <a:cs typeface="Arial" pitchFamily="34" charset="0"/>
              </a:rPr>
              <a:t>Provinciale Tuinbouwschool Kortrijk</a:t>
            </a: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en-US"/>
              <a:t>Culinary aquaculture: The Omega Perch</a:t>
            </a:r>
          </a:p>
        </p:txBody>
      </p:sp>
      <p:sp>
        <p:nvSpPr>
          <p:cNvPr id="3" name="Tekstvak 2"/>
          <p:cNvSpPr txBox="1"/>
          <p:nvPr/>
        </p:nvSpPr>
        <p:spPr>
          <a:xfrm>
            <a:off x="755650" y="836613"/>
            <a:ext cx="7993063" cy="4032250"/>
          </a:xfrm>
          <a:prstGeom prst="rect">
            <a:avLst/>
          </a:prstGeom>
          <a:noFill/>
        </p:spPr>
        <p:txBody>
          <a:bodyPr>
            <a:spAutoFit/>
          </a:bodyPr>
          <a:lstStyle/>
          <a:p>
            <a:pPr marL="514350" indent="-514350" fontAlgn="auto">
              <a:spcBef>
                <a:spcPts val="0"/>
              </a:spcBef>
              <a:spcAft>
                <a:spcPts val="0"/>
              </a:spcAft>
              <a:defRPr/>
            </a:pPr>
            <a:r>
              <a:rPr lang="en-US" sz="3200" dirty="0">
                <a:solidFill>
                  <a:schemeClr val="accent1"/>
                </a:solidFill>
                <a:latin typeface="+mj-lt"/>
                <a:cs typeface="+mn-cs"/>
              </a:rPr>
              <a:t> Marketing Approach</a:t>
            </a:r>
          </a:p>
          <a:p>
            <a:pPr marL="514350" indent="-514350" fontAlgn="auto">
              <a:spcBef>
                <a:spcPts val="0"/>
              </a:spcBef>
              <a:spcAft>
                <a:spcPts val="0"/>
              </a:spcAft>
              <a:buFont typeface="Wingdings" pitchFamily="2" charset="2"/>
              <a:buChar char="ü"/>
              <a:defRPr/>
            </a:pPr>
            <a:endParaRPr lang="en-US" sz="2800" dirty="0">
              <a:latin typeface="+mj-lt"/>
              <a:cs typeface="+mn-cs"/>
            </a:endParaRPr>
          </a:p>
          <a:p>
            <a:pPr marL="514350" indent="-514350" fontAlgn="auto">
              <a:spcBef>
                <a:spcPts val="0"/>
              </a:spcBef>
              <a:spcAft>
                <a:spcPts val="0"/>
              </a:spcAft>
              <a:buFont typeface="Wingdings" pitchFamily="2" charset="2"/>
              <a:buChar char="ü"/>
              <a:defRPr/>
            </a:pPr>
            <a:r>
              <a:rPr lang="en-US" sz="2800" dirty="0">
                <a:latin typeface="+mj-lt"/>
                <a:cs typeface="+mn-cs"/>
              </a:rPr>
              <a:t>Product</a:t>
            </a:r>
          </a:p>
          <a:p>
            <a:pPr marL="514350" indent="-514350" fontAlgn="auto">
              <a:spcBef>
                <a:spcPts val="0"/>
              </a:spcBef>
              <a:spcAft>
                <a:spcPts val="0"/>
              </a:spcAft>
              <a:buFont typeface="Wingdings" pitchFamily="2" charset="2"/>
              <a:buChar char="ü"/>
              <a:defRPr/>
            </a:pPr>
            <a:r>
              <a:rPr lang="en-US" sz="2800" dirty="0">
                <a:solidFill>
                  <a:schemeClr val="bg1">
                    <a:lumMod val="65000"/>
                  </a:schemeClr>
                </a:solidFill>
                <a:latin typeface="+mj-lt"/>
                <a:cs typeface="+mn-cs"/>
              </a:rPr>
              <a:t>Place/Positioning</a:t>
            </a:r>
          </a:p>
          <a:p>
            <a:pPr marL="514350" indent="-514350" fontAlgn="auto">
              <a:spcBef>
                <a:spcPts val="0"/>
              </a:spcBef>
              <a:spcAft>
                <a:spcPts val="0"/>
              </a:spcAft>
              <a:buFont typeface="Wingdings" pitchFamily="2" charset="2"/>
              <a:buChar char="ü"/>
              <a:defRPr/>
            </a:pPr>
            <a:r>
              <a:rPr lang="en-US" sz="2800" dirty="0">
                <a:solidFill>
                  <a:schemeClr val="bg1">
                    <a:lumMod val="65000"/>
                  </a:schemeClr>
                </a:solidFill>
                <a:latin typeface="+mj-lt"/>
                <a:cs typeface="+mn-cs"/>
              </a:rPr>
              <a:t>Promotion</a:t>
            </a:r>
          </a:p>
          <a:p>
            <a:pPr marL="514350" indent="-514350" fontAlgn="auto">
              <a:spcBef>
                <a:spcPts val="0"/>
              </a:spcBef>
              <a:spcAft>
                <a:spcPts val="0"/>
              </a:spcAft>
              <a:buFont typeface="Wingdings" pitchFamily="2" charset="2"/>
              <a:buChar char="ü"/>
              <a:defRPr/>
            </a:pPr>
            <a:r>
              <a:rPr lang="en-US" sz="2800" dirty="0">
                <a:solidFill>
                  <a:schemeClr val="bg1">
                    <a:lumMod val="65000"/>
                  </a:schemeClr>
                </a:solidFill>
                <a:latin typeface="+mj-lt"/>
                <a:cs typeface="+mn-cs"/>
              </a:rPr>
              <a:t>Price</a:t>
            </a:r>
          </a:p>
          <a:p>
            <a:pPr marL="514350" indent="-514350" fontAlgn="auto">
              <a:spcBef>
                <a:spcPts val="0"/>
              </a:spcBef>
              <a:spcAft>
                <a:spcPts val="0"/>
              </a:spcAft>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p:txBody>
      </p:sp>
      <p:pic>
        <p:nvPicPr>
          <p:cNvPr id="7172" name="Afbeelding 4" descr="aquaforce_kleur2-klein.png"/>
          <p:cNvPicPr>
            <a:picLocks noChangeAspect="1"/>
          </p:cNvPicPr>
          <p:nvPr/>
        </p:nvPicPr>
        <p:blipFill>
          <a:blip r:embed="rId2" cstate="print"/>
          <a:srcRect/>
          <a:stretch>
            <a:fillRect/>
          </a:stretch>
        </p:blipFill>
        <p:spPr bwMode="auto">
          <a:xfrm>
            <a:off x="0" y="6132513"/>
            <a:ext cx="2312988" cy="725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ox(in)">
                                      <p:cBhvr>
                                        <p:cTn id="11" dur="500"/>
                                        <p:tgtEl>
                                          <p:spTgt spid="3">
                                            <p:txEl>
                                              <p:pRg st="4" end="4"/>
                                            </p:txEl>
                                          </p:spTgt>
                                        </p:tgtEl>
                                      </p:cBhvr>
                                    </p:animEffect>
                                  </p:childTnLst>
                                </p:cTn>
                              </p:par>
                              <p:par>
                                <p:cTn id="12" presetID="2" presetClass="entr" presetSubtype="4" fill="hold" nodeType="with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additive="base">
                                        <p:cTn id="1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en-US"/>
              <a:t>Culinary aquaculture: The Omega Perch</a:t>
            </a:r>
          </a:p>
        </p:txBody>
      </p:sp>
      <p:sp>
        <p:nvSpPr>
          <p:cNvPr id="3" name="Tekstvak 2"/>
          <p:cNvSpPr txBox="1"/>
          <p:nvPr/>
        </p:nvSpPr>
        <p:spPr>
          <a:xfrm>
            <a:off x="755650" y="836613"/>
            <a:ext cx="7993063" cy="2677656"/>
          </a:xfrm>
          <a:prstGeom prst="rect">
            <a:avLst/>
          </a:prstGeom>
          <a:noFill/>
        </p:spPr>
        <p:txBody>
          <a:bodyPr>
            <a:spAutoFit/>
          </a:bodyPr>
          <a:lstStyle/>
          <a:p>
            <a:pPr fontAlgn="auto">
              <a:spcBef>
                <a:spcPts val="0"/>
              </a:spcBef>
              <a:spcAft>
                <a:spcPts val="0"/>
              </a:spcAft>
              <a:defRPr/>
            </a:pPr>
            <a:r>
              <a:rPr lang="en-US" sz="2800" b="1" dirty="0"/>
              <a:t>OMEGABAARS </a:t>
            </a:r>
            <a:r>
              <a:rPr lang="en-US" sz="2800" b="1" baseline="30000" dirty="0"/>
              <a:t>TM</a:t>
            </a:r>
            <a:r>
              <a:rPr lang="en-US" sz="2800" b="1" dirty="0"/>
              <a:t>:  Het Product</a:t>
            </a:r>
          </a:p>
          <a:p>
            <a:pPr fontAlgn="auto">
              <a:spcBef>
                <a:spcPts val="0"/>
              </a:spcBef>
              <a:spcAft>
                <a:spcPts val="0"/>
              </a:spcAft>
              <a:defRPr/>
            </a:pPr>
            <a:endParaRPr lang="en-US" sz="2800" b="1" dirty="0">
              <a:latin typeface="+mj-lt"/>
              <a:cs typeface="+mn-cs"/>
            </a:endParaRPr>
          </a:p>
          <a:p>
            <a:pPr fontAlgn="auto">
              <a:spcBef>
                <a:spcPts val="0"/>
              </a:spcBef>
              <a:spcAft>
                <a:spcPts val="0"/>
              </a:spcAft>
              <a:defRPr/>
            </a:pPr>
            <a:r>
              <a:rPr lang="en-US" sz="2800" b="1" u="sng" dirty="0">
                <a:latin typeface="+mj-lt"/>
                <a:cs typeface="+mn-cs"/>
              </a:rPr>
              <a:t>Positioning </a:t>
            </a:r>
            <a:r>
              <a:rPr lang="en-US" sz="2800" b="1" u="sng" dirty="0" err="1">
                <a:latin typeface="+mj-lt"/>
                <a:cs typeface="+mn-cs"/>
              </a:rPr>
              <a:t>bij</a:t>
            </a:r>
            <a:r>
              <a:rPr lang="en-US" sz="2800" b="1" u="sng" dirty="0">
                <a:latin typeface="+mj-lt"/>
                <a:cs typeface="+mn-cs"/>
              </a:rPr>
              <a:t> </a:t>
            </a:r>
            <a:r>
              <a:rPr lang="en-US" sz="2800" b="1" u="sng" dirty="0" err="1">
                <a:latin typeface="+mj-lt"/>
                <a:cs typeface="+mn-cs"/>
              </a:rPr>
              <a:t>lancering</a:t>
            </a:r>
            <a:r>
              <a:rPr lang="en-US" sz="2800" b="1" dirty="0">
                <a:latin typeface="+mj-lt"/>
                <a:cs typeface="+mn-cs"/>
              </a:rPr>
              <a:t> </a:t>
            </a:r>
            <a:endParaRPr lang="en-US" sz="2800" b="1" dirty="0" smtClean="0">
              <a:latin typeface="+mj-lt"/>
              <a:cs typeface="+mn-cs"/>
            </a:endParaRPr>
          </a:p>
          <a:p>
            <a:pPr fontAlgn="auto">
              <a:spcBef>
                <a:spcPts val="0"/>
              </a:spcBef>
              <a:spcAft>
                <a:spcPts val="0"/>
              </a:spcAft>
              <a:defRPr/>
            </a:pPr>
            <a:endParaRPr lang="en-US" sz="2800" b="1" dirty="0" smtClean="0">
              <a:latin typeface="+mj-lt"/>
              <a:cs typeface="+mn-cs"/>
            </a:endParaRPr>
          </a:p>
          <a:p>
            <a:pPr fontAlgn="auto">
              <a:spcBef>
                <a:spcPts val="0"/>
              </a:spcBef>
              <a:spcAft>
                <a:spcPts val="0"/>
              </a:spcAft>
              <a:defRPr/>
            </a:pPr>
            <a:endParaRPr lang="en-US" sz="2800" dirty="0">
              <a:latin typeface="+mj-lt"/>
              <a:cs typeface="+mn-cs"/>
            </a:endParaRPr>
          </a:p>
          <a:p>
            <a:pPr marL="514350" indent="-514350" fontAlgn="auto">
              <a:spcBef>
                <a:spcPts val="0"/>
              </a:spcBef>
              <a:spcAft>
                <a:spcPts val="0"/>
              </a:spcAft>
              <a:defRPr/>
            </a:pPr>
            <a:r>
              <a:rPr lang="en-US" sz="2800" dirty="0">
                <a:latin typeface="+mj-lt"/>
                <a:cs typeface="+mn-cs"/>
              </a:rPr>
              <a:t>            </a:t>
            </a:r>
          </a:p>
        </p:txBody>
      </p:sp>
      <p:pic>
        <p:nvPicPr>
          <p:cNvPr id="8196" name="Afbeelding 4" descr="aquaforce_kleur2-klein.png"/>
          <p:cNvPicPr>
            <a:picLocks noChangeAspect="1"/>
          </p:cNvPicPr>
          <p:nvPr/>
        </p:nvPicPr>
        <p:blipFill>
          <a:blip r:embed="rId2" cstate="print"/>
          <a:srcRect/>
          <a:stretch>
            <a:fillRect/>
          </a:stretch>
        </p:blipFill>
        <p:spPr bwMode="auto">
          <a:xfrm>
            <a:off x="0" y="6132513"/>
            <a:ext cx="2312988" cy="725487"/>
          </a:xfrm>
          <a:prstGeom prst="rect">
            <a:avLst/>
          </a:prstGeom>
          <a:noFill/>
          <a:ln w="9525">
            <a:noFill/>
            <a:miter lim="800000"/>
            <a:headEnd/>
            <a:tailEnd/>
          </a:ln>
        </p:spPr>
      </p:pic>
      <p:sp>
        <p:nvSpPr>
          <p:cNvPr id="6" name="Tekstvak 5"/>
          <p:cNvSpPr txBox="1"/>
          <p:nvPr/>
        </p:nvSpPr>
        <p:spPr>
          <a:xfrm>
            <a:off x="827584" y="2636912"/>
            <a:ext cx="7632700" cy="2554288"/>
          </a:xfrm>
          <a:prstGeom prst="rect">
            <a:avLst/>
          </a:prstGeom>
          <a:noFill/>
          <a:ln w="28575">
            <a:solidFill>
              <a:schemeClr val="tx1"/>
            </a:solidFill>
          </a:ln>
        </p:spPr>
        <p:txBody>
          <a:bodyPr>
            <a:spAutoFit/>
          </a:bodyPr>
          <a:lstStyle/>
          <a:p>
            <a:pPr marL="514350" indent="-514350" algn="ctr" fontAlgn="auto">
              <a:spcBef>
                <a:spcPts val="0"/>
              </a:spcBef>
              <a:spcAft>
                <a:spcPts val="0"/>
              </a:spcAft>
              <a:defRPr/>
            </a:pPr>
            <a:r>
              <a:rPr lang="en-US" sz="4000" b="1" dirty="0" err="1">
                <a:latin typeface="+mj-lt"/>
                <a:cs typeface="+mn-cs"/>
              </a:rPr>
              <a:t>Exclusieve</a:t>
            </a:r>
            <a:r>
              <a:rPr lang="en-US" sz="4000" b="1" dirty="0">
                <a:latin typeface="+mj-lt"/>
                <a:cs typeface="+mn-cs"/>
              </a:rPr>
              <a:t>, </a:t>
            </a:r>
            <a:r>
              <a:rPr lang="en-US" sz="4000" b="1" dirty="0" err="1">
                <a:latin typeface="+mj-lt"/>
                <a:cs typeface="+mn-cs"/>
              </a:rPr>
              <a:t>zeer</a:t>
            </a:r>
            <a:r>
              <a:rPr lang="en-US" sz="4000" b="1" dirty="0">
                <a:latin typeface="+mj-lt"/>
                <a:cs typeface="+mn-cs"/>
              </a:rPr>
              <a:t> </a:t>
            </a:r>
            <a:r>
              <a:rPr lang="en-US" sz="4000" b="1" dirty="0" err="1">
                <a:latin typeface="+mj-lt"/>
                <a:cs typeface="+mn-cs"/>
              </a:rPr>
              <a:t>smakelijke</a:t>
            </a:r>
            <a:r>
              <a:rPr lang="en-US" sz="4000" b="1" dirty="0">
                <a:latin typeface="+mj-lt"/>
                <a:cs typeface="+mn-cs"/>
              </a:rPr>
              <a:t> </a:t>
            </a:r>
            <a:r>
              <a:rPr lang="en-US" sz="4000" b="1" dirty="0" err="1">
                <a:latin typeface="+mj-lt"/>
                <a:cs typeface="+mn-cs"/>
              </a:rPr>
              <a:t>vis</a:t>
            </a:r>
            <a:endParaRPr lang="en-US" sz="4000" b="1" dirty="0">
              <a:latin typeface="+mj-lt"/>
              <a:cs typeface="+mn-cs"/>
            </a:endParaRPr>
          </a:p>
          <a:p>
            <a:pPr marL="514350" indent="-514350" algn="ctr" fontAlgn="auto">
              <a:spcBef>
                <a:spcPts val="0"/>
              </a:spcBef>
              <a:spcAft>
                <a:spcPts val="0"/>
              </a:spcAft>
              <a:defRPr/>
            </a:pPr>
            <a:r>
              <a:rPr lang="en-US" sz="4000" dirty="0">
                <a:latin typeface="+mj-lt"/>
                <a:cs typeface="+mn-cs"/>
              </a:rPr>
              <a:t>+</a:t>
            </a:r>
            <a:r>
              <a:rPr lang="en-US" sz="4000" dirty="0" err="1">
                <a:latin typeface="+mj-lt"/>
                <a:cs typeface="+mn-cs"/>
              </a:rPr>
              <a:t>zeer</a:t>
            </a:r>
            <a:r>
              <a:rPr lang="en-US" sz="4000" dirty="0">
                <a:latin typeface="+mj-lt"/>
                <a:cs typeface="+mn-cs"/>
              </a:rPr>
              <a:t> </a:t>
            </a:r>
            <a:r>
              <a:rPr lang="en-US" sz="4000" dirty="0" err="1">
                <a:latin typeface="+mj-lt"/>
                <a:cs typeface="+mn-cs"/>
              </a:rPr>
              <a:t>gezond</a:t>
            </a:r>
            <a:endParaRPr lang="en-US" sz="4000" dirty="0">
              <a:latin typeface="+mj-lt"/>
              <a:cs typeface="+mn-cs"/>
            </a:endParaRPr>
          </a:p>
          <a:p>
            <a:pPr marL="514350" indent="-514350" algn="ctr" fontAlgn="auto">
              <a:spcBef>
                <a:spcPts val="0"/>
              </a:spcBef>
              <a:spcAft>
                <a:spcPts val="0"/>
              </a:spcAft>
              <a:defRPr/>
            </a:pPr>
            <a:r>
              <a:rPr lang="en-US" sz="4000" dirty="0">
                <a:latin typeface="+mj-lt"/>
                <a:cs typeface="+mn-cs"/>
              </a:rPr>
              <a:t>+</a:t>
            </a:r>
            <a:r>
              <a:rPr lang="en-US" sz="4000" dirty="0" err="1">
                <a:latin typeface="+mj-lt"/>
                <a:cs typeface="+mn-cs"/>
              </a:rPr>
              <a:t>duurzaam</a:t>
            </a:r>
            <a:r>
              <a:rPr lang="en-US" sz="4000" dirty="0">
                <a:latin typeface="+mj-lt"/>
                <a:cs typeface="+mn-cs"/>
              </a:rPr>
              <a:t> </a:t>
            </a:r>
          </a:p>
          <a:p>
            <a:pPr marL="514350" indent="-514350" algn="ctr" fontAlgn="auto">
              <a:spcBef>
                <a:spcPts val="0"/>
              </a:spcBef>
              <a:spcAft>
                <a:spcPts val="0"/>
              </a:spcAft>
              <a:defRPr/>
            </a:pPr>
            <a:r>
              <a:rPr lang="en-US" sz="4000" dirty="0">
                <a:latin typeface="+mj-lt"/>
                <a:cs typeface="+mn-cs"/>
              </a:rPr>
              <a:t>+</a:t>
            </a:r>
            <a:r>
              <a:rPr lang="en-US" sz="4000" dirty="0" err="1">
                <a:latin typeface="+mj-lt"/>
                <a:cs typeface="+mn-cs"/>
              </a:rPr>
              <a:t>lokaal</a:t>
            </a:r>
            <a:r>
              <a:rPr lang="en-US" sz="4000" dirty="0">
                <a:latin typeface="+mj-lt"/>
                <a:cs typeface="+mn-cs"/>
              </a:rPr>
              <a:t> </a:t>
            </a:r>
            <a:r>
              <a:rPr lang="en-US" sz="4000" dirty="0" err="1">
                <a:latin typeface="+mj-lt"/>
                <a:cs typeface="+mn-cs"/>
              </a:rPr>
              <a:t>gekweekt</a:t>
            </a:r>
            <a:endParaRPr lang="en-US" sz="4000" dirty="0">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en-US"/>
              <a:t>Culinary aquaculture: The Omega Perch</a:t>
            </a:r>
          </a:p>
        </p:txBody>
      </p:sp>
      <p:sp>
        <p:nvSpPr>
          <p:cNvPr id="3" name="Tekstvak 2"/>
          <p:cNvSpPr txBox="1"/>
          <p:nvPr/>
        </p:nvSpPr>
        <p:spPr>
          <a:xfrm>
            <a:off x="1476375" y="0"/>
            <a:ext cx="7991475" cy="3108325"/>
          </a:xfrm>
          <a:prstGeom prst="rect">
            <a:avLst/>
          </a:prstGeom>
          <a:noFill/>
        </p:spPr>
        <p:txBody>
          <a:bodyPr>
            <a:spAutoFit/>
          </a:bodyPr>
          <a:lstStyle/>
          <a:p>
            <a:pPr marL="514350" indent="-514350" fontAlgn="auto">
              <a:spcBef>
                <a:spcPts val="0"/>
              </a:spcBef>
              <a:spcAft>
                <a:spcPts val="0"/>
              </a:spcAft>
              <a:defRPr/>
            </a:pPr>
            <a:r>
              <a:rPr lang="en-US" sz="2800" b="1" dirty="0">
                <a:latin typeface="+mn-lt"/>
                <a:cs typeface="+mn-cs"/>
              </a:rPr>
              <a:t>OMEGABAARS </a:t>
            </a:r>
            <a:r>
              <a:rPr lang="en-US" sz="2800" b="1" baseline="30000" dirty="0">
                <a:latin typeface="+mn-lt"/>
                <a:cs typeface="+mn-cs"/>
              </a:rPr>
              <a:t>TM</a:t>
            </a:r>
            <a:r>
              <a:rPr lang="en-US" sz="2800" b="1" dirty="0">
                <a:latin typeface="+mn-lt"/>
                <a:cs typeface="+mn-cs"/>
              </a:rPr>
              <a:t>:  Het Product</a:t>
            </a:r>
          </a:p>
          <a:p>
            <a:pPr marL="514350" indent="-514350" fontAlgn="auto">
              <a:spcBef>
                <a:spcPts val="0"/>
              </a:spcBef>
              <a:spcAft>
                <a:spcPts val="0"/>
              </a:spcAft>
              <a:defRPr/>
            </a:pPr>
            <a:endParaRPr lang="en-US" sz="2800" dirty="0">
              <a:latin typeface="+mn-lt"/>
              <a:cs typeface="+mn-cs"/>
            </a:endParaRPr>
          </a:p>
          <a:p>
            <a:pPr marL="514350" indent="-514350" fontAlgn="auto">
              <a:spcBef>
                <a:spcPts val="0"/>
              </a:spcBef>
              <a:spcAft>
                <a:spcPts val="0"/>
              </a:spcAft>
              <a:defRPr/>
            </a:pPr>
            <a:r>
              <a:rPr lang="en-US" sz="2800" dirty="0" err="1">
                <a:latin typeface="+mj-lt"/>
                <a:cs typeface="+mn-cs"/>
              </a:rPr>
              <a:t>Graatloze</a:t>
            </a:r>
            <a:r>
              <a:rPr lang="en-US" sz="2800" dirty="0">
                <a:latin typeface="+mj-lt"/>
                <a:cs typeface="+mn-cs"/>
              </a:rPr>
              <a:t>, </a:t>
            </a:r>
            <a:r>
              <a:rPr lang="en-US" sz="2800" dirty="0" err="1">
                <a:latin typeface="+mj-lt"/>
                <a:cs typeface="+mn-cs"/>
              </a:rPr>
              <a:t>vaste</a:t>
            </a:r>
            <a:r>
              <a:rPr lang="en-US" sz="2800" dirty="0">
                <a:latin typeface="+mj-lt"/>
                <a:cs typeface="+mn-cs"/>
              </a:rPr>
              <a:t> filet met </a:t>
            </a:r>
            <a:r>
              <a:rPr lang="en-US" sz="2800" dirty="0" err="1">
                <a:latin typeface="+mj-lt"/>
                <a:cs typeface="+mn-cs"/>
              </a:rPr>
              <a:t>zachte</a:t>
            </a:r>
            <a:r>
              <a:rPr lang="en-US" sz="2800" dirty="0">
                <a:latin typeface="+mj-lt"/>
                <a:cs typeface="+mn-cs"/>
              </a:rPr>
              <a:t> </a:t>
            </a:r>
            <a:r>
              <a:rPr lang="en-US" sz="2800" dirty="0" err="1">
                <a:latin typeface="+mj-lt"/>
                <a:cs typeface="+mn-cs"/>
              </a:rPr>
              <a:t>smaak</a:t>
            </a:r>
            <a:endParaRPr lang="en-US" sz="2800" dirty="0">
              <a:latin typeface="+mj-lt"/>
              <a:cs typeface="+mn-cs"/>
            </a:endParaRPr>
          </a:p>
          <a:p>
            <a:pPr marL="514350" indent="-514350" fontAlgn="auto">
              <a:spcBef>
                <a:spcPts val="0"/>
              </a:spcBef>
              <a:spcAft>
                <a:spcPts val="0"/>
              </a:spcAft>
              <a:buFontTx/>
              <a:buAutoNum type="arabicPeriod"/>
              <a:defRPr/>
            </a:pPr>
            <a:endParaRPr lang="en-US" sz="2800" dirty="0">
              <a:latin typeface="+mn-lt"/>
              <a:cs typeface="+mn-cs"/>
            </a:endParaRPr>
          </a:p>
          <a:p>
            <a:pPr marL="514350" indent="-514350" fontAlgn="auto">
              <a:spcBef>
                <a:spcPts val="0"/>
              </a:spcBef>
              <a:spcAft>
                <a:spcPts val="0"/>
              </a:spcAft>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p:txBody>
      </p:sp>
      <p:pic>
        <p:nvPicPr>
          <p:cNvPr id="9220" name="Afbeelding 4" descr="aquaforce_kleur2-klein.png"/>
          <p:cNvPicPr>
            <a:picLocks noChangeAspect="1"/>
          </p:cNvPicPr>
          <p:nvPr/>
        </p:nvPicPr>
        <p:blipFill>
          <a:blip r:embed="rId3" cstate="print"/>
          <a:srcRect/>
          <a:stretch>
            <a:fillRect/>
          </a:stretch>
        </p:blipFill>
        <p:spPr bwMode="auto">
          <a:xfrm>
            <a:off x="0" y="6132513"/>
            <a:ext cx="2312988" cy="725487"/>
          </a:xfrm>
          <a:prstGeom prst="rect">
            <a:avLst/>
          </a:prstGeom>
          <a:noFill/>
          <a:ln w="9525">
            <a:noFill/>
            <a:miter lim="800000"/>
            <a:headEnd/>
            <a:tailEnd/>
          </a:ln>
        </p:spPr>
      </p:pic>
      <p:graphicFrame>
        <p:nvGraphicFramePr>
          <p:cNvPr id="9221" name="Object 2"/>
          <p:cNvGraphicFramePr>
            <a:graphicFrameLocks noGrp="1" noChangeAspect="1"/>
          </p:cNvGraphicFramePr>
          <p:nvPr/>
        </p:nvGraphicFramePr>
        <p:xfrm>
          <a:off x="4500563" y="3141663"/>
          <a:ext cx="3987800" cy="2978150"/>
        </p:xfrm>
        <a:graphic>
          <a:graphicData uri="http://schemas.openxmlformats.org/presentationml/2006/ole">
            <p:oleObj spid="_x0000_s9221" name="Photo Editor Photo" r:id="rId4" imgW="3048426" imgH="2276793" progId="">
              <p:embed/>
            </p:oleObj>
          </a:graphicData>
        </a:graphic>
      </p:graphicFrame>
      <p:pic>
        <p:nvPicPr>
          <p:cNvPr id="9222" name="Afbeelding 7" descr="gebakken filets.jpg"/>
          <p:cNvPicPr>
            <a:picLocks noChangeAspect="1"/>
          </p:cNvPicPr>
          <p:nvPr/>
        </p:nvPicPr>
        <p:blipFill>
          <a:blip r:embed="rId5" cstate="print"/>
          <a:srcRect/>
          <a:stretch>
            <a:fillRect/>
          </a:stretch>
        </p:blipFill>
        <p:spPr bwMode="auto">
          <a:xfrm>
            <a:off x="250825" y="1557338"/>
            <a:ext cx="3997325"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en-US"/>
              <a:t>Culinary aquaculture: The Omega Perch</a:t>
            </a:r>
          </a:p>
        </p:txBody>
      </p:sp>
      <p:sp>
        <p:nvSpPr>
          <p:cNvPr id="3" name="Tekstvak 2"/>
          <p:cNvSpPr txBox="1"/>
          <p:nvPr/>
        </p:nvSpPr>
        <p:spPr>
          <a:xfrm>
            <a:off x="1619250" y="0"/>
            <a:ext cx="7993063" cy="3108325"/>
          </a:xfrm>
          <a:prstGeom prst="rect">
            <a:avLst/>
          </a:prstGeom>
          <a:noFill/>
        </p:spPr>
        <p:txBody>
          <a:bodyPr>
            <a:spAutoFit/>
          </a:bodyPr>
          <a:lstStyle/>
          <a:p>
            <a:pPr marL="514350" indent="-514350" fontAlgn="auto">
              <a:spcBef>
                <a:spcPts val="0"/>
              </a:spcBef>
              <a:spcAft>
                <a:spcPts val="0"/>
              </a:spcAft>
              <a:defRPr/>
            </a:pPr>
            <a:r>
              <a:rPr lang="en-US" sz="2800" b="1" dirty="0">
                <a:solidFill>
                  <a:schemeClr val="tx2"/>
                </a:solidFill>
                <a:latin typeface="+mn-lt"/>
                <a:cs typeface="+mn-cs"/>
              </a:rPr>
              <a:t>OMEGABAARS </a:t>
            </a:r>
            <a:r>
              <a:rPr lang="en-US" sz="2800" b="1" baseline="30000" dirty="0">
                <a:solidFill>
                  <a:schemeClr val="tx2"/>
                </a:solidFill>
                <a:latin typeface="+mn-lt"/>
                <a:cs typeface="+mn-cs"/>
              </a:rPr>
              <a:t>TM</a:t>
            </a:r>
            <a:r>
              <a:rPr lang="en-US" sz="2800" b="1" dirty="0">
                <a:solidFill>
                  <a:schemeClr val="tx2"/>
                </a:solidFill>
                <a:latin typeface="+mn-lt"/>
                <a:cs typeface="+mn-cs"/>
              </a:rPr>
              <a:t>:  Het Product</a:t>
            </a:r>
          </a:p>
          <a:p>
            <a:pPr marL="514350" indent="-514350" fontAlgn="auto">
              <a:spcBef>
                <a:spcPts val="0"/>
              </a:spcBef>
              <a:spcAft>
                <a:spcPts val="0"/>
              </a:spcAft>
              <a:buFontTx/>
              <a:buAutoNum type="arabicPeriod"/>
              <a:defRPr/>
            </a:pPr>
            <a:endParaRPr lang="en-US" sz="2800" dirty="0">
              <a:latin typeface="+mn-lt"/>
              <a:cs typeface="+mn-cs"/>
            </a:endParaRPr>
          </a:p>
          <a:p>
            <a:pPr marL="514350" indent="-514350" fontAlgn="auto">
              <a:spcBef>
                <a:spcPts val="0"/>
              </a:spcBef>
              <a:spcAft>
                <a:spcPts val="0"/>
              </a:spcAft>
              <a:defRPr/>
            </a:pPr>
            <a:r>
              <a:rPr lang="en-US" sz="2800" dirty="0">
                <a:latin typeface="+mj-lt"/>
                <a:cs typeface="+mn-cs"/>
              </a:rPr>
              <a:t> </a:t>
            </a:r>
            <a:r>
              <a:rPr lang="en-US" sz="2800" dirty="0" err="1">
                <a:latin typeface="+mj-lt"/>
                <a:cs typeface="+mn-cs"/>
              </a:rPr>
              <a:t>Uitstekend</a:t>
            </a:r>
            <a:r>
              <a:rPr lang="en-US" sz="2800" dirty="0">
                <a:latin typeface="+mj-lt"/>
                <a:cs typeface="+mn-cs"/>
              </a:rPr>
              <a:t> </a:t>
            </a:r>
            <a:r>
              <a:rPr lang="en-US" sz="2800" dirty="0" err="1">
                <a:latin typeface="+mj-lt"/>
                <a:cs typeface="+mn-cs"/>
              </a:rPr>
              <a:t>voor</a:t>
            </a:r>
            <a:r>
              <a:rPr lang="en-US" sz="2800" dirty="0">
                <a:latin typeface="+mj-lt"/>
                <a:cs typeface="+mn-cs"/>
              </a:rPr>
              <a:t> </a:t>
            </a:r>
            <a:r>
              <a:rPr lang="en-US" sz="2800" dirty="0" err="1">
                <a:latin typeface="+mj-lt"/>
                <a:cs typeface="+mn-cs"/>
              </a:rPr>
              <a:t>rauwe</a:t>
            </a:r>
            <a:r>
              <a:rPr lang="en-US" sz="2800" dirty="0">
                <a:latin typeface="+mj-lt"/>
                <a:cs typeface="+mn-cs"/>
              </a:rPr>
              <a:t> </a:t>
            </a:r>
            <a:r>
              <a:rPr lang="en-US" sz="2800" dirty="0" err="1">
                <a:latin typeface="+mj-lt"/>
                <a:cs typeface="+mn-cs"/>
              </a:rPr>
              <a:t>bereidingen</a:t>
            </a:r>
            <a:endParaRPr lang="en-US" sz="2800" dirty="0">
              <a:latin typeface="+mj-lt"/>
              <a:cs typeface="+mn-cs"/>
            </a:endParaRPr>
          </a:p>
          <a:p>
            <a:pPr marL="514350" indent="-514350" fontAlgn="auto">
              <a:spcBef>
                <a:spcPts val="0"/>
              </a:spcBef>
              <a:spcAft>
                <a:spcPts val="0"/>
              </a:spcAft>
              <a:buFontTx/>
              <a:buAutoNum type="arabicPeriod"/>
              <a:defRPr/>
            </a:pPr>
            <a:endParaRPr lang="en-US" sz="2800" dirty="0">
              <a:latin typeface="+mn-lt"/>
              <a:cs typeface="+mn-cs"/>
            </a:endParaRPr>
          </a:p>
          <a:p>
            <a:pPr marL="514350" indent="-514350" fontAlgn="auto">
              <a:spcBef>
                <a:spcPts val="0"/>
              </a:spcBef>
              <a:spcAft>
                <a:spcPts val="0"/>
              </a:spcAft>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p:txBody>
      </p:sp>
      <p:pic>
        <p:nvPicPr>
          <p:cNvPr id="10244" name="Afbeelding 4" descr="aquaforce_kleur2-klein.png"/>
          <p:cNvPicPr>
            <a:picLocks noChangeAspect="1"/>
          </p:cNvPicPr>
          <p:nvPr/>
        </p:nvPicPr>
        <p:blipFill>
          <a:blip r:embed="rId2" cstate="print"/>
          <a:srcRect/>
          <a:stretch>
            <a:fillRect/>
          </a:stretch>
        </p:blipFill>
        <p:spPr bwMode="auto">
          <a:xfrm>
            <a:off x="0" y="6132513"/>
            <a:ext cx="2312988" cy="725487"/>
          </a:xfrm>
          <a:prstGeom prst="rect">
            <a:avLst/>
          </a:prstGeom>
          <a:noFill/>
          <a:ln w="9525">
            <a:noFill/>
            <a:miter lim="800000"/>
            <a:headEnd/>
            <a:tailEnd/>
          </a:ln>
        </p:spPr>
      </p:pic>
      <p:pic>
        <p:nvPicPr>
          <p:cNvPr id="10245" name="Picture 5" descr="C:\Users\StijnVH\Pictures\aqualab\culinair\DSC041381.jpg"/>
          <p:cNvPicPr>
            <a:picLocks noChangeAspect="1" noChangeArrowheads="1"/>
          </p:cNvPicPr>
          <p:nvPr/>
        </p:nvPicPr>
        <p:blipFill>
          <a:blip r:embed="rId3" cstate="print"/>
          <a:srcRect/>
          <a:stretch>
            <a:fillRect/>
          </a:stretch>
        </p:blipFill>
        <p:spPr bwMode="auto">
          <a:xfrm>
            <a:off x="468313" y="1557338"/>
            <a:ext cx="3935412" cy="2951162"/>
          </a:xfrm>
          <a:prstGeom prst="rect">
            <a:avLst/>
          </a:prstGeom>
          <a:noFill/>
          <a:ln w="9525">
            <a:noFill/>
            <a:miter lim="800000"/>
            <a:headEnd/>
            <a:tailEnd/>
          </a:ln>
        </p:spPr>
      </p:pic>
      <p:pic>
        <p:nvPicPr>
          <p:cNvPr id="10246" name="Afbeelding 11" descr="DSC00556[1].JPG"/>
          <p:cNvPicPr>
            <a:picLocks noChangeAspect="1"/>
          </p:cNvPicPr>
          <p:nvPr/>
        </p:nvPicPr>
        <p:blipFill>
          <a:blip r:embed="rId4" cstate="print"/>
          <a:srcRect/>
          <a:stretch>
            <a:fillRect/>
          </a:stretch>
        </p:blipFill>
        <p:spPr bwMode="auto">
          <a:xfrm>
            <a:off x="4643438" y="3141663"/>
            <a:ext cx="4321175"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en-US"/>
              <a:t>Culinary aquaculture: The Omega Perch</a:t>
            </a:r>
          </a:p>
        </p:txBody>
      </p:sp>
      <p:sp>
        <p:nvSpPr>
          <p:cNvPr id="11267" name="Tekstvak 2"/>
          <p:cNvSpPr txBox="1">
            <a:spLocks noChangeArrowheads="1"/>
          </p:cNvSpPr>
          <p:nvPr/>
        </p:nvSpPr>
        <p:spPr bwMode="auto">
          <a:xfrm>
            <a:off x="1908175" y="0"/>
            <a:ext cx="7993063" cy="2678113"/>
          </a:xfrm>
          <a:prstGeom prst="rect">
            <a:avLst/>
          </a:prstGeom>
          <a:noFill/>
          <a:ln w="9525">
            <a:noFill/>
            <a:miter lim="800000"/>
            <a:headEnd/>
            <a:tailEnd/>
          </a:ln>
        </p:spPr>
        <p:txBody>
          <a:bodyPr>
            <a:spAutoFit/>
          </a:bodyPr>
          <a:lstStyle/>
          <a:p>
            <a:pPr marL="514350" indent="-514350"/>
            <a:r>
              <a:rPr lang="en-US" altLang="nl-BE" sz="2800" b="1">
                <a:solidFill>
                  <a:schemeClr val="tx2"/>
                </a:solidFill>
                <a:latin typeface="Constantia" pitchFamily="18" charset="0"/>
              </a:rPr>
              <a:t>OMEGABAARS </a:t>
            </a:r>
            <a:r>
              <a:rPr lang="en-US" altLang="nl-BE" sz="2800" b="1" baseline="30000">
                <a:solidFill>
                  <a:schemeClr val="tx2"/>
                </a:solidFill>
                <a:latin typeface="Constantia" pitchFamily="18" charset="0"/>
              </a:rPr>
              <a:t>TM</a:t>
            </a:r>
            <a:r>
              <a:rPr lang="en-US" altLang="nl-BE" sz="2800" b="1">
                <a:solidFill>
                  <a:schemeClr val="tx2"/>
                </a:solidFill>
                <a:latin typeface="Constantia" pitchFamily="18" charset="0"/>
              </a:rPr>
              <a:t>:  Het Product</a:t>
            </a:r>
          </a:p>
          <a:p>
            <a:pPr marL="514350" indent="-514350">
              <a:buFontTx/>
              <a:buAutoNum type="arabicPeriod"/>
            </a:pPr>
            <a:endParaRPr lang="en-US" altLang="nl-BE" sz="2800">
              <a:latin typeface="Constantia" pitchFamily="18" charset="0"/>
            </a:endParaRPr>
          </a:p>
          <a:p>
            <a:pPr marL="514350" indent="-514350">
              <a:buFontTx/>
              <a:buAutoNum type="arabicPeriod"/>
            </a:pPr>
            <a:endParaRPr lang="en-US" altLang="nl-BE" sz="2800">
              <a:latin typeface="Constantia" pitchFamily="18" charset="0"/>
            </a:endParaRPr>
          </a:p>
          <a:p>
            <a:pPr marL="514350" indent="-514350"/>
            <a:endParaRPr lang="en-US" altLang="nl-BE" sz="2800">
              <a:latin typeface="Constantia" pitchFamily="18" charset="0"/>
            </a:endParaRPr>
          </a:p>
          <a:p>
            <a:pPr marL="514350" indent="-514350">
              <a:buFontTx/>
              <a:buAutoNum type="arabicPeriod"/>
            </a:pPr>
            <a:endParaRPr lang="en-US" altLang="nl-BE" sz="2800">
              <a:latin typeface="Constantia" pitchFamily="18" charset="0"/>
            </a:endParaRPr>
          </a:p>
          <a:p>
            <a:pPr marL="514350" indent="-514350">
              <a:buFontTx/>
              <a:buAutoNum type="arabicPeriod"/>
            </a:pPr>
            <a:endParaRPr lang="en-US" altLang="nl-BE" sz="2800">
              <a:latin typeface="Constantia" pitchFamily="18" charset="0"/>
            </a:endParaRPr>
          </a:p>
        </p:txBody>
      </p:sp>
      <p:pic>
        <p:nvPicPr>
          <p:cNvPr id="11268" name="Afbeelding 4" descr="aquaforce_kleur2-klein.png"/>
          <p:cNvPicPr>
            <a:picLocks noChangeAspect="1"/>
          </p:cNvPicPr>
          <p:nvPr/>
        </p:nvPicPr>
        <p:blipFill>
          <a:blip r:embed="rId2" cstate="print"/>
          <a:srcRect/>
          <a:stretch>
            <a:fillRect/>
          </a:stretch>
        </p:blipFill>
        <p:spPr bwMode="auto">
          <a:xfrm>
            <a:off x="0" y="6132513"/>
            <a:ext cx="2312988" cy="725487"/>
          </a:xfrm>
          <a:prstGeom prst="rect">
            <a:avLst/>
          </a:prstGeom>
          <a:noFill/>
          <a:ln w="9525">
            <a:noFill/>
            <a:miter lim="800000"/>
            <a:headEnd/>
            <a:tailEnd/>
          </a:ln>
        </p:spPr>
      </p:pic>
      <p:pic>
        <p:nvPicPr>
          <p:cNvPr id="11269" name="Afbeelding 6" descr="DSC00551[1].JPG"/>
          <p:cNvPicPr>
            <a:picLocks noChangeAspect="1"/>
          </p:cNvPicPr>
          <p:nvPr/>
        </p:nvPicPr>
        <p:blipFill>
          <a:blip r:embed="rId3" cstate="print"/>
          <a:srcRect/>
          <a:stretch>
            <a:fillRect/>
          </a:stretch>
        </p:blipFill>
        <p:spPr bwMode="auto">
          <a:xfrm>
            <a:off x="250825" y="692150"/>
            <a:ext cx="4716463" cy="3536950"/>
          </a:xfrm>
          <a:prstGeom prst="rect">
            <a:avLst/>
          </a:prstGeom>
          <a:noFill/>
          <a:ln w="9525">
            <a:noFill/>
            <a:miter lim="800000"/>
            <a:headEnd/>
            <a:tailEnd/>
          </a:ln>
        </p:spPr>
      </p:pic>
      <p:pic>
        <p:nvPicPr>
          <p:cNvPr id="11270" name="Afbeelding 7" descr="DSC00565[1].JPG"/>
          <p:cNvPicPr>
            <a:picLocks noChangeAspect="1"/>
          </p:cNvPicPr>
          <p:nvPr/>
        </p:nvPicPr>
        <p:blipFill>
          <a:blip r:embed="rId4" cstate="print"/>
          <a:srcRect/>
          <a:stretch>
            <a:fillRect/>
          </a:stretch>
        </p:blipFill>
        <p:spPr bwMode="auto">
          <a:xfrm>
            <a:off x="4211638" y="3068638"/>
            <a:ext cx="4422775" cy="331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en-US"/>
              <a:t>Culinary aquaculture: The Omega Perch</a:t>
            </a:r>
          </a:p>
        </p:txBody>
      </p:sp>
      <p:sp>
        <p:nvSpPr>
          <p:cNvPr id="3" name="Tekstvak 2"/>
          <p:cNvSpPr txBox="1"/>
          <p:nvPr/>
        </p:nvSpPr>
        <p:spPr>
          <a:xfrm>
            <a:off x="827088" y="0"/>
            <a:ext cx="7993062" cy="3108325"/>
          </a:xfrm>
          <a:prstGeom prst="rect">
            <a:avLst/>
          </a:prstGeom>
          <a:noFill/>
        </p:spPr>
        <p:txBody>
          <a:bodyPr>
            <a:spAutoFit/>
          </a:bodyPr>
          <a:lstStyle/>
          <a:p>
            <a:pPr marL="514350" indent="-514350" fontAlgn="auto">
              <a:spcBef>
                <a:spcPts val="0"/>
              </a:spcBef>
              <a:spcAft>
                <a:spcPts val="0"/>
              </a:spcAft>
              <a:defRPr/>
            </a:pPr>
            <a:r>
              <a:rPr lang="en-US" sz="2800" b="1" dirty="0">
                <a:solidFill>
                  <a:schemeClr val="tx2"/>
                </a:solidFill>
                <a:latin typeface="+mn-lt"/>
                <a:cs typeface="+mn-cs"/>
              </a:rPr>
              <a:t>OMEGABAARS </a:t>
            </a:r>
            <a:r>
              <a:rPr lang="en-US" sz="2800" b="1" baseline="30000" dirty="0">
                <a:solidFill>
                  <a:schemeClr val="tx2"/>
                </a:solidFill>
                <a:latin typeface="+mn-lt"/>
                <a:cs typeface="+mn-cs"/>
              </a:rPr>
              <a:t>TM</a:t>
            </a:r>
            <a:r>
              <a:rPr lang="en-US" sz="2800" b="1" dirty="0">
                <a:solidFill>
                  <a:schemeClr val="tx2"/>
                </a:solidFill>
                <a:latin typeface="+mn-lt"/>
                <a:cs typeface="+mn-cs"/>
              </a:rPr>
              <a:t>:  Het Product</a:t>
            </a:r>
          </a:p>
          <a:p>
            <a:pPr marL="514350" indent="-514350" fontAlgn="auto">
              <a:spcBef>
                <a:spcPts val="0"/>
              </a:spcBef>
              <a:spcAft>
                <a:spcPts val="0"/>
              </a:spcAft>
              <a:buFontTx/>
              <a:buAutoNum type="arabicPeriod"/>
              <a:defRPr/>
            </a:pPr>
            <a:endParaRPr lang="en-US" sz="2800" dirty="0">
              <a:latin typeface="+mn-lt"/>
              <a:cs typeface="+mn-cs"/>
            </a:endParaRPr>
          </a:p>
          <a:p>
            <a:pPr marL="514350" indent="-514350" fontAlgn="auto">
              <a:spcBef>
                <a:spcPts val="0"/>
              </a:spcBef>
              <a:spcAft>
                <a:spcPts val="0"/>
              </a:spcAft>
              <a:defRPr/>
            </a:pPr>
            <a:r>
              <a:rPr lang="en-US" sz="2800" dirty="0">
                <a:latin typeface="+mj-lt"/>
                <a:cs typeface="+mn-cs"/>
              </a:rPr>
              <a:t> ….of </a:t>
            </a:r>
            <a:r>
              <a:rPr lang="en-US" sz="2800" dirty="0" err="1">
                <a:latin typeface="+mj-lt"/>
                <a:cs typeface="+mn-cs"/>
              </a:rPr>
              <a:t>gerookt</a:t>
            </a:r>
            <a:r>
              <a:rPr lang="en-US" sz="2800" dirty="0">
                <a:latin typeface="+mj-lt"/>
                <a:cs typeface="+mn-cs"/>
              </a:rPr>
              <a:t> (warm &amp; </a:t>
            </a:r>
            <a:r>
              <a:rPr lang="en-US" sz="2800" dirty="0" err="1">
                <a:latin typeface="+mj-lt"/>
                <a:cs typeface="+mn-cs"/>
              </a:rPr>
              <a:t>koud</a:t>
            </a:r>
            <a:r>
              <a:rPr lang="en-US" sz="2800" dirty="0">
                <a:latin typeface="+mj-lt"/>
                <a:cs typeface="+mn-cs"/>
              </a:rPr>
              <a:t>)</a:t>
            </a:r>
          </a:p>
          <a:p>
            <a:pPr marL="514350" indent="-514350" fontAlgn="auto">
              <a:spcBef>
                <a:spcPts val="0"/>
              </a:spcBef>
              <a:spcAft>
                <a:spcPts val="0"/>
              </a:spcAft>
              <a:buFontTx/>
              <a:buAutoNum type="arabicPeriod"/>
              <a:defRPr/>
            </a:pPr>
            <a:endParaRPr lang="en-US" sz="2800" dirty="0">
              <a:latin typeface="+mn-lt"/>
              <a:cs typeface="+mn-cs"/>
            </a:endParaRPr>
          </a:p>
          <a:p>
            <a:pPr marL="514350" indent="-514350" fontAlgn="auto">
              <a:spcBef>
                <a:spcPts val="0"/>
              </a:spcBef>
              <a:spcAft>
                <a:spcPts val="0"/>
              </a:spcAft>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p:txBody>
      </p:sp>
      <p:pic>
        <p:nvPicPr>
          <p:cNvPr id="12292" name="Afbeelding 4" descr="aquaforce_kleur2-klein.png"/>
          <p:cNvPicPr>
            <a:picLocks noChangeAspect="1"/>
          </p:cNvPicPr>
          <p:nvPr/>
        </p:nvPicPr>
        <p:blipFill>
          <a:blip r:embed="rId2" cstate="print"/>
          <a:srcRect/>
          <a:stretch>
            <a:fillRect/>
          </a:stretch>
        </p:blipFill>
        <p:spPr bwMode="auto">
          <a:xfrm>
            <a:off x="0" y="6132513"/>
            <a:ext cx="2312988" cy="725487"/>
          </a:xfrm>
          <a:prstGeom prst="rect">
            <a:avLst/>
          </a:prstGeom>
          <a:noFill/>
          <a:ln w="9525">
            <a:noFill/>
            <a:miter lim="800000"/>
            <a:headEnd/>
            <a:tailEnd/>
          </a:ln>
        </p:spPr>
      </p:pic>
      <p:pic>
        <p:nvPicPr>
          <p:cNvPr id="12293" name="Afbeelding 7" descr="DSC04159.JPG"/>
          <p:cNvPicPr>
            <a:picLocks noChangeAspect="1"/>
          </p:cNvPicPr>
          <p:nvPr/>
        </p:nvPicPr>
        <p:blipFill>
          <a:blip r:embed="rId3" cstate="print"/>
          <a:srcRect/>
          <a:stretch>
            <a:fillRect/>
          </a:stretch>
        </p:blipFill>
        <p:spPr bwMode="auto">
          <a:xfrm>
            <a:off x="468313" y="1628775"/>
            <a:ext cx="4283075" cy="3213100"/>
          </a:xfrm>
          <a:prstGeom prst="rect">
            <a:avLst/>
          </a:prstGeom>
          <a:noFill/>
          <a:ln w="9525">
            <a:noFill/>
            <a:miter lim="800000"/>
            <a:headEnd/>
            <a:tailEnd/>
          </a:ln>
        </p:spPr>
      </p:pic>
      <p:pic>
        <p:nvPicPr>
          <p:cNvPr id="12294" name="Afbeelding 11" descr="fc_20110909_1462.jpeg"/>
          <p:cNvPicPr>
            <a:picLocks noChangeAspect="1"/>
          </p:cNvPicPr>
          <p:nvPr/>
        </p:nvPicPr>
        <p:blipFill>
          <a:blip r:embed="rId4" cstate="print"/>
          <a:srcRect/>
          <a:stretch>
            <a:fillRect/>
          </a:stretch>
        </p:blipFill>
        <p:spPr bwMode="auto">
          <a:xfrm>
            <a:off x="5076825" y="1484313"/>
            <a:ext cx="3843338" cy="364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defRPr/>
            </a:pPr>
            <a:r>
              <a:rPr lang="en-US"/>
              <a:t>Culinary aquaculture: The Omega Perch</a:t>
            </a:r>
          </a:p>
        </p:txBody>
      </p:sp>
      <p:sp>
        <p:nvSpPr>
          <p:cNvPr id="3" name="Tekstvak 2"/>
          <p:cNvSpPr txBox="1"/>
          <p:nvPr/>
        </p:nvSpPr>
        <p:spPr>
          <a:xfrm>
            <a:off x="827088" y="0"/>
            <a:ext cx="7993062" cy="3108325"/>
          </a:xfrm>
          <a:prstGeom prst="rect">
            <a:avLst/>
          </a:prstGeom>
          <a:noFill/>
        </p:spPr>
        <p:txBody>
          <a:bodyPr>
            <a:spAutoFit/>
          </a:bodyPr>
          <a:lstStyle/>
          <a:p>
            <a:pPr marL="514350" indent="-514350" fontAlgn="auto">
              <a:spcBef>
                <a:spcPts val="0"/>
              </a:spcBef>
              <a:spcAft>
                <a:spcPts val="0"/>
              </a:spcAft>
              <a:defRPr/>
            </a:pPr>
            <a:r>
              <a:rPr lang="en-US" sz="2800" b="1" dirty="0">
                <a:solidFill>
                  <a:schemeClr val="tx2"/>
                </a:solidFill>
                <a:latin typeface="+mn-lt"/>
                <a:cs typeface="+mn-cs"/>
              </a:rPr>
              <a:t>OMEGABAARS </a:t>
            </a:r>
            <a:r>
              <a:rPr lang="en-US" sz="2800" b="1" baseline="30000" dirty="0">
                <a:solidFill>
                  <a:schemeClr val="tx2"/>
                </a:solidFill>
                <a:latin typeface="+mn-lt"/>
                <a:cs typeface="+mn-cs"/>
              </a:rPr>
              <a:t>TM</a:t>
            </a:r>
            <a:r>
              <a:rPr lang="en-US" sz="2800" b="1" dirty="0">
                <a:solidFill>
                  <a:schemeClr val="tx2"/>
                </a:solidFill>
                <a:latin typeface="+mn-lt"/>
                <a:cs typeface="+mn-cs"/>
              </a:rPr>
              <a:t>:  Het Product</a:t>
            </a:r>
          </a:p>
          <a:p>
            <a:pPr marL="514350" indent="-514350" fontAlgn="auto">
              <a:spcBef>
                <a:spcPts val="0"/>
              </a:spcBef>
              <a:spcAft>
                <a:spcPts val="0"/>
              </a:spcAft>
              <a:buFontTx/>
              <a:buAutoNum type="arabicPeriod"/>
              <a:defRPr/>
            </a:pPr>
            <a:endParaRPr lang="en-US" sz="2800" dirty="0">
              <a:latin typeface="+mn-lt"/>
              <a:cs typeface="+mn-cs"/>
            </a:endParaRPr>
          </a:p>
          <a:p>
            <a:pPr marL="514350" indent="-514350" fontAlgn="auto">
              <a:spcBef>
                <a:spcPts val="0"/>
              </a:spcBef>
              <a:spcAft>
                <a:spcPts val="0"/>
              </a:spcAft>
              <a:defRPr/>
            </a:pPr>
            <a:r>
              <a:rPr lang="en-US" sz="2800" dirty="0">
                <a:latin typeface="+mj-lt"/>
                <a:cs typeface="+mn-cs"/>
              </a:rPr>
              <a:t> ….en </a:t>
            </a:r>
            <a:r>
              <a:rPr lang="en-US" sz="2800" dirty="0" err="1">
                <a:latin typeface="+mj-lt"/>
                <a:cs typeface="+mn-cs"/>
              </a:rPr>
              <a:t>natuurlijk</a:t>
            </a:r>
            <a:r>
              <a:rPr lang="en-US" sz="2800" dirty="0">
                <a:latin typeface="+mj-lt"/>
                <a:cs typeface="+mn-cs"/>
              </a:rPr>
              <a:t> </a:t>
            </a:r>
            <a:r>
              <a:rPr lang="en-US" sz="2800" dirty="0" err="1">
                <a:latin typeface="+mj-lt"/>
                <a:cs typeface="+mn-cs"/>
              </a:rPr>
              <a:t>ook</a:t>
            </a:r>
            <a:r>
              <a:rPr lang="en-US" sz="2800" dirty="0">
                <a:latin typeface="+mj-lt"/>
                <a:cs typeface="+mn-cs"/>
              </a:rPr>
              <a:t> ‘plate size’</a:t>
            </a:r>
          </a:p>
          <a:p>
            <a:pPr marL="514350" indent="-514350" fontAlgn="auto">
              <a:spcBef>
                <a:spcPts val="0"/>
              </a:spcBef>
              <a:spcAft>
                <a:spcPts val="0"/>
              </a:spcAft>
              <a:buFontTx/>
              <a:buAutoNum type="arabicPeriod"/>
              <a:defRPr/>
            </a:pPr>
            <a:endParaRPr lang="en-US" sz="2800" dirty="0">
              <a:latin typeface="+mn-lt"/>
              <a:cs typeface="+mn-cs"/>
            </a:endParaRPr>
          </a:p>
          <a:p>
            <a:pPr marL="514350" indent="-514350" fontAlgn="auto">
              <a:spcBef>
                <a:spcPts val="0"/>
              </a:spcBef>
              <a:spcAft>
                <a:spcPts val="0"/>
              </a:spcAft>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a:p>
            <a:pPr marL="514350" indent="-514350" fontAlgn="auto">
              <a:spcBef>
                <a:spcPts val="0"/>
              </a:spcBef>
              <a:spcAft>
                <a:spcPts val="0"/>
              </a:spcAft>
              <a:buFontTx/>
              <a:buAutoNum type="arabicPeriod"/>
              <a:defRPr/>
            </a:pPr>
            <a:endParaRPr lang="en-US" sz="2800" dirty="0">
              <a:latin typeface="+mn-lt"/>
              <a:cs typeface="+mn-cs"/>
            </a:endParaRPr>
          </a:p>
        </p:txBody>
      </p:sp>
      <p:pic>
        <p:nvPicPr>
          <p:cNvPr id="13316" name="Afbeelding 4" descr="aquaforce_kleur2-klein.png"/>
          <p:cNvPicPr>
            <a:picLocks noChangeAspect="1"/>
          </p:cNvPicPr>
          <p:nvPr/>
        </p:nvPicPr>
        <p:blipFill>
          <a:blip r:embed="rId2" cstate="print"/>
          <a:srcRect/>
          <a:stretch>
            <a:fillRect/>
          </a:stretch>
        </p:blipFill>
        <p:spPr bwMode="auto">
          <a:xfrm>
            <a:off x="0" y="6132513"/>
            <a:ext cx="2312988" cy="725487"/>
          </a:xfrm>
          <a:prstGeom prst="rect">
            <a:avLst/>
          </a:prstGeom>
          <a:noFill/>
          <a:ln w="9525">
            <a:noFill/>
            <a:miter lim="800000"/>
            <a:headEnd/>
            <a:tailEnd/>
          </a:ln>
        </p:spPr>
      </p:pic>
      <p:pic>
        <p:nvPicPr>
          <p:cNvPr id="9" name="Afbeelding 8" descr="P1000509.JPG"/>
          <p:cNvPicPr>
            <a:picLocks noChangeAspect="1"/>
          </p:cNvPicPr>
          <p:nvPr/>
        </p:nvPicPr>
        <p:blipFill>
          <a:blip r:embed="rId3" cstate="print"/>
          <a:srcRect/>
          <a:stretch>
            <a:fillRect/>
          </a:stretch>
        </p:blipFill>
        <p:spPr bwMode="auto">
          <a:xfrm>
            <a:off x="4500563" y="3213100"/>
            <a:ext cx="4360862" cy="3271838"/>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179388" y="1412875"/>
            <a:ext cx="4705350" cy="2736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916</TotalTime>
  <Words>782</Words>
  <Application>Microsoft Office PowerPoint</Application>
  <PresentationFormat>Diavoorstelling (4:3)</PresentationFormat>
  <Paragraphs>185</Paragraphs>
  <Slides>20</Slides>
  <Notes>0</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20</vt:i4>
      </vt:variant>
    </vt:vector>
  </HeadingPairs>
  <TitlesOfParts>
    <vt:vector size="22" baseType="lpstr">
      <vt:lpstr>Stroom</vt:lpstr>
      <vt:lpstr>Photo Editor Photo</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vector>
  </TitlesOfParts>
  <Company>K.U.Leuven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stijnvh</dc:creator>
  <cp:lastModifiedBy>stijnvh</cp:lastModifiedBy>
  <cp:revision>12</cp:revision>
  <dcterms:created xsi:type="dcterms:W3CDTF">2014-06-16T18:33:07Z</dcterms:created>
  <dcterms:modified xsi:type="dcterms:W3CDTF">2014-06-17T13:31:06Z</dcterms:modified>
</cp:coreProperties>
</file>