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6"/>
  </p:notesMasterIdLst>
  <p:sldIdLst>
    <p:sldId id="264" r:id="rId2"/>
    <p:sldId id="303" r:id="rId3"/>
    <p:sldId id="304" r:id="rId4"/>
    <p:sldId id="306" r:id="rId5"/>
    <p:sldId id="309" r:id="rId6"/>
    <p:sldId id="308" r:id="rId7"/>
    <p:sldId id="313" r:id="rId8"/>
    <p:sldId id="292" r:id="rId9"/>
    <p:sldId id="280" r:id="rId10"/>
    <p:sldId id="260" r:id="rId11"/>
    <p:sldId id="318" r:id="rId12"/>
    <p:sldId id="317" r:id="rId13"/>
    <p:sldId id="320" r:id="rId14"/>
    <p:sldId id="319" r:id="rId15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6FF"/>
    <a:srgbClr val="E1F4FF"/>
    <a:srgbClr val="CCE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>
        <p:scale>
          <a:sx n="105" d="100"/>
          <a:sy n="105" d="100"/>
        </p:scale>
        <p:origin x="-179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7428D6-7CB9-4910-9B68-544BF03478E7}" type="datetimeFigureOut">
              <a:rPr lang="nl-BE"/>
              <a:pPr>
                <a:defRPr/>
              </a:pPr>
              <a:t>17/06/2014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BE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157EC6-03DB-4E6F-B0A3-2C593FE626F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2258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smtClean="0"/>
          </a:p>
        </p:txBody>
      </p:sp>
      <p:sp>
        <p:nvSpPr>
          <p:cNvPr id="21507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9A1FB-8B6D-4887-9741-0682B64316E0}" type="slidenum">
              <a:rPr lang="nl-B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smtClean="0"/>
          </a:p>
        </p:txBody>
      </p:sp>
      <p:sp>
        <p:nvSpPr>
          <p:cNvPr id="2457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D02B10-101C-4419-965A-860C63352724}" type="slidenum">
              <a:rPr lang="nl-B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smtClean="0"/>
          </a:p>
        </p:txBody>
      </p:sp>
      <p:sp>
        <p:nvSpPr>
          <p:cNvPr id="2765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10455B-988E-4308-95F6-8264B50CA270}" type="slidenum">
              <a:rPr lang="nl-B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A89F2-9563-4FAA-B3A9-28A460CDEE6B}" type="datetimeFigureOut">
              <a:rPr lang="nl-BE" smtClean="0"/>
              <a:pPr>
                <a:defRPr/>
              </a:pPr>
              <a:t>17/06/2014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2AD62-C6C3-4572-871A-1692513A6650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135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A89F2-9563-4FAA-B3A9-28A460CDEE6B}" type="datetimeFigureOut">
              <a:rPr lang="nl-BE" smtClean="0"/>
              <a:pPr>
                <a:defRPr/>
              </a:pPr>
              <a:t>17/06/2014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2AD62-C6C3-4572-871A-1692513A6650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788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A89F2-9563-4FAA-B3A9-28A460CDEE6B}" type="datetimeFigureOut">
              <a:rPr lang="nl-BE" smtClean="0"/>
              <a:pPr>
                <a:defRPr/>
              </a:pPr>
              <a:t>17/06/2014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2AD62-C6C3-4572-871A-1692513A6650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370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4e7f2e3-8667-4ebb-b4e1-8fae1a9ebf61" descr="1FF8BE0F-8E68-42D9-AB0C-964B2DFED5B2@telene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9525"/>
            <a:ext cx="9278938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0910A-6FB1-4038-AC40-1AF47A446206}" type="datetimeFigureOut">
              <a:rPr lang="nl-BE"/>
              <a:pPr>
                <a:defRPr/>
              </a:pPr>
              <a:t>17/06/2014</a:t>
            </a:fld>
            <a:endParaRPr lang="nl-BE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98BD-2907-48E9-8A23-E7CEA61DBE3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A89F2-9563-4FAA-B3A9-28A460CDEE6B}" type="datetimeFigureOut">
              <a:rPr lang="nl-BE" smtClean="0"/>
              <a:pPr>
                <a:defRPr/>
              </a:pPr>
              <a:t>17/06/2014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2AD62-C6C3-4572-871A-1692513A6650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031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A89F2-9563-4FAA-B3A9-28A460CDEE6B}" type="datetimeFigureOut">
              <a:rPr lang="nl-BE" smtClean="0"/>
              <a:pPr>
                <a:defRPr/>
              </a:pPr>
              <a:t>17/06/2014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2AD62-C6C3-4572-871A-1692513A6650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111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A89F2-9563-4FAA-B3A9-28A460CDEE6B}" type="datetimeFigureOut">
              <a:rPr lang="nl-BE" smtClean="0"/>
              <a:pPr>
                <a:defRPr/>
              </a:pPr>
              <a:t>17/06/2014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2AD62-C6C3-4572-871A-1692513A6650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054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A89F2-9563-4FAA-B3A9-28A460CDEE6B}" type="datetimeFigureOut">
              <a:rPr lang="nl-BE" smtClean="0"/>
              <a:pPr>
                <a:defRPr/>
              </a:pPr>
              <a:t>17/06/2014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2AD62-C6C3-4572-871A-1692513A6650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507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A89F2-9563-4FAA-B3A9-28A460CDEE6B}" type="datetimeFigureOut">
              <a:rPr lang="nl-BE" smtClean="0"/>
              <a:pPr>
                <a:defRPr/>
              </a:pPr>
              <a:t>17/06/2014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2AD62-C6C3-4572-871A-1692513A6650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87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A89F2-9563-4FAA-B3A9-28A460CDEE6B}" type="datetimeFigureOut">
              <a:rPr lang="nl-BE" smtClean="0"/>
              <a:pPr>
                <a:defRPr/>
              </a:pPr>
              <a:t>17/06/2014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2AD62-C6C3-4572-871A-1692513A6650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228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A89F2-9563-4FAA-B3A9-28A460CDEE6B}" type="datetimeFigureOut">
              <a:rPr lang="nl-BE" smtClean="0"/>
              <a:pPr>
                <a:defRPr/>
              </a:pPr>
              <a:t>17/06/2014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2AD62-C6C3-4572-871A-1692513A6650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882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A89F2-9563-4FAA-B3A9-28A460CDEE6B}" type="datetimeFigureOut">
              <a:rPr lang="nl-BE" smtClean="0"/>
              <a:pPr>
                <a:defRPr/>
              </a:pPr>
              <a:t>17/06/2014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2AD62-C6C3-4572-871A-1692513A6650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479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4A89F2-9563-4FAA-B3A9-28A460CDEE6B}" type="datetimeFigureOut">
              <a:rPr lang="nl-BE" smtClean="0"/>
              <a:pPr>
                <a:defRPr/>
              </a:pPr>
              <a:t>17/06/2014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82AD62-C6C3-4572-871A-1692513A6650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635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76200"/>
            <a:ext cx="9288463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Oval 12"/>
          <p:cNvSpPr>
            <a:spLocks noChangeArrowheads="1"/>
          </p:cNvSpPr>
          <p:nvPr/>
        </p:nvSpPr>
        <p:spPr bwMode="auto">
          <a:xfrm>
            <a:off x="3184525" y="3068638"/>
            <a:ext cx="5791200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>
              <a:latin typeface="Tahoma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 rot="850434">
            <a:off x="5938838" y="3925888"/>
            <a:ext cx="1336675" cy="55721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5365" name="AutoShape 36"/>
          <p:cNvSpPr>
            <a:spLocks noChangeArrowheads="1"/>
          </p:cNvSpPr>
          <p:nvPr/>
        </p:nvSpPr>
        <p:spPr bwMode="auto">
          <a:xfrm rot="-636725">
            <a:off x="5330825" y="5795963"/>
            <a:ext cx="922338" cy="393700"/>
          </a:xfrm>
          <a:prstGeom prst="roundRect">
            <a:avLst>
              <a:gd name="adj" fmla="val 19505"/>
            </a:avLst>
          </a:prstGeom>
          <a:noFill/>
          <a:ln w="38100" algn="ctr">
            <a:solidFill>
              <a:srgbClr val="66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>
              <a:latin typeface="Tahoma" pitchFamily="34" charset="0"/>
            </a:endParaRPr>
          </a:p>
        </p:txBody>
      </p:sp>
      <p:sp>
        <p:nvSpPr>
          <p:cNvPr id="15366" name="Freeform 74"/>
          <p:cNvSpPr>
            <a:spLocks/>
          </p:cNvSpPr>
          <p:nvPr/>
        </p:nvSpPr>
        <p:spPr bwMode="auto">
          <a:xfrm rot="-680550">
            <a:off x="3432175" y="4470400"/>
            <a:ext cx="2819400" cy="1162050"/>
          </a:xfrm>
          <a:custGeom>
            <a:avLst/>
            <a:gdLst>
              <a:gd name="T0" fmla="*/ 2147483647 w 1152"/>
              <a:gd name="T1" fmla="*/ 0 h 406"/>
              <a:gd name="T2" fmla="*/ 0 w 1152"/>
              <a:gd name="T3" fmla="*/ 2147483647 h 406"/>
              <a:gd name="T4" fmla="*/ 2147483647 w 1152"/>
              <a:gd name="T5" fmla="*/ 2147483647 h 406"/>
              <a:gd name="T6" fmla="*/ 2147483647 w 1152"/>
              <a:gd name="T7" fmla="*/ 2147483647 h 406"/>
              <a:gd name="T8" fmla="*/ 2147483647 w 1152"/>
              <a:gd name="T9" fmla="*/ 2147483647 h 406"/>
              <a:gd name="T10" fmla="*/ 2147483647 w 1152"/>
              <a:gd name="T11" fmla="*/ 2147483647 h 406"/>
              <a:gd name="T12" fmla="*/ 2147483647 w 1152"/>
              <a:gd name="T13" fmla="*/ 0 h 4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2"/>
              <a:gd name="T22" fmla="*/ 0 h 406"/>
              <a:gd name="T23" fmla="*/ 1152 w 1152"/>
              <a:gd name="T24" fmla="*/ 406 h 4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2" h="406">
                <a:moveTo>
                  <a:pt x="291" y="0"/>
                </a:moveTo>
                <a:lnTo>
                  <a:pt x="0" y="88"/>
                </a:lnTo>
                <a:lnTo>
                  <a:pt x="752" y="406"/>
                </a:lnTo>
                <a:lnTo>
                  <a:pt x="1152" y="224"/>
                </a:lnTo>
                <a:lnTo>
                  <a:pt x="962" y="142"/>
                </a:lnTo>
                <a:lnTo>
                  <a:pt x="800" y="203"/>
                </a:lnTo>
                <a:lnTo>
                  <a:pt x="291" y="0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15367" name="AutoShape 31"/>
          <p:cNvSpPr>
            <a:spLocks noChangeArrowheads="1"/>
          </p:cNvSpPr>
          <p:nvPr/>
        </p:nvSpPr>
        <p:spPr bwMode="auto">
          <a:xfrm rot="-473447">
            <a:off x="3719513" y="3808413"/>
            <a:ext cx="863600" cy="292100"/>
          </a:xfrm>
          <a:prstGeom prst="roundRect">
            <a:avLst>
              <a:gd name="adj" fmla="val 19505"/>
            </a:avLst>
          </a:prstGeom>
          <a:noFill/>
          <a:ln w="38100" algn="ctr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>
              <a:latin typeface="Tahoma" pitchFamily="34" charset="0"/>
            </a:endParaRPr>
          </a:p>
        </p:txBody>
      </p:sp>
      <p:sp>
        <p:nvSpPr>
          <p:cNvPr id="15368" name="AutoShape 30"/>
          <p:cNvSpPr>
            <a:spLocks noChangeArrowheads="1"/>
          </p:cNvSpPr>
          <p:nvPr/>
        </p:nvSpPr>
        <p:spPr bwMode="auto">
          <a:xfrm>
            <a:off x="4598988" y="3771900"/>
            <a:ext cx="487362" cy="292100"/>
          </a:xfrm>
          <a:prstGeom prst="roundRect">
            <a:avLst>
              <a:gd name="adj" fmla="val 19505"/>
            </a:avLst>
          </a:prstGeom>
          <a:noFill/>
          <a:ln w="381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>
              <a:latin typeface="Tahoma" pitchFamily="34" charset="0"/>
            </a:endParaRPr>
          </a:p>
        </p:txBody>
      </p:sp>
      <p:sp>
        <p:nvSpPr>
          <p:cNvPr id="15369" name="AutoShape 29"/>
          <p:cNvSpPr>
            <a:spLocks noChangeArrowheads="1"/>
          </p:cNvSpPr>
          <p:nvPr/>
        </p:nvSpPr>
        <p:spPr bwMode="auto">
          <a:xfrm>
            <a:off x="5086350" y="3749675"/>
            <a:ext cx="574675" cy="2921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9E29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>
              <a:latin typeface="Tahoma" pitchFamily="34" charset="0"/>
            </a:endParaRPr>
          </a:p>
        </p:txBody>
      </p:sp>
      <p:sp>
        <p:nvSpPr>
          <p:cNvPr id="15370" name="AutoShape 64"/>
          <p:cNvSpPr>
            <a:spLocks noChangeArrowheads="1"/>
          </p:cNvSpPr>
          <p:nvPr/>
        </p:nvSpPr>
        <p:spPr bwMode="auto">
          <a:xfrm rot="-1646506">
            <a:off x="6915150" y="4673600"/>
            <a:ext cx="1000125" cy="6826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>
              <a:latin typeface="Tahoma" pitchFamily="34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4994275" y="6318250"/>
            <a:ext cx="1874838" cy="4953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bg1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dirty="0">
              <a:latin typeface="+mn-lt"/>
            </a:endParaRPr>
          </a:p>
        </p:txBody>
      </p:sp>
      <p:sp>
        <p:nvSpPr>
          <p:cNvPr id="15372" name="AutoShape 26"/>
          <p:cNvSpPr>
            <a:spLocks noChangeArrowheads="1"/>
          </p:cNvSpPr>
          <p:nvPr/>
        </p:nvSpPr>
        <p:spPr bwMode="auto">
          <a:xfrm>
            <a:off x="6607175" y="5570538"/>
            <a:ext cx="1409700" cy="6889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>
              <a:latin typeface="Tahoma" pitchFamily="34" charset="0"/>
            </a:endParaRPr>
          </a:p>
        </p:txBody>
      </p:sp>
      <p:sp>
        <p:nvSpPr>
          <p:cNvPr id="15373" name="AutoShape 32"/>
          <p:cNvSpPr>
            <a:spLocks noChangeArrowheads="1"/>
          </p:cNvSpPr>
          <p:nvPr/>
        </p:nvSpPr>
        <p:spPr bwMode="auto">
          <a:xfrm rot="976718">
            <a:off x="4968875" y="4302125"/>
            <a:ext cx="2306638" cy="59055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9E29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>
              <a:latin typeface="Tahoma" pitchFamily="34" charset="0"/>
            </a:endParaRPr>
          </a:p>
        </p:txBody>
      </p:sp>
      <p:cxnSp>
        <p:nvCxnSpPr>
          <p:cNvPr id="16" name="Rechte verbindingslijn 15"/>
          <p:cNvCxnSpPr/>
          <p:nvPr/>
        </p:nvCxnSpPr>
        <p:spPr>
          <a:xfrm flipV="1">
            <a:off x="5373688" y="4437063"/>
            <a:ext cx="749300" cy="6477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5327650" y="4549775"/>
            <a:ext cx="1233488" cy="30162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6122988" y="4437063"/>
            <a:ext cx="746125" cy="1603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 smtClean="0">
                <a:solidFill>
                  <a:schemeClr val="bg1"/>
                </a:solidFill>
              </a:rPr>
              <a:t>Welkom op onze site </a:t>
            </a:r>
            <a:r>
              <a:rPr lang="nl-BE" dirty="0" err="1" smtClean="0">
                <a:solidFill>
                  <a:schemeClr val="bg1"/>
                </a:solidFill>
              </a:rPr>
              <a:t>zeebrugge</a:t>
            </a:r>
            <a:r>
              <a:rPr lang="nl-BE" dirty="0" smtClean="0">
                <a:solidFill>
                  <a:schemeClr val="bg1"/>
                </a:solidFill>
              </a:rPr>
              <a:t> !</a:t>
            </a:r>
            <a:endParaRPr lang="nl-B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 idx="4294967295"/>
          </p:nvPr>
        </p:nvSpPr>
        <p:spPr>
          <a:xfrm>
            <a:off x="0" y="111125"/>
            <a:ext cx="8229600" cy="1143000"/>
          </a:xfrm>
        </p:spPr>
        <p:txBody>
          <a:bodyPr/>
          <a:lstStyle/>
          <a:p>
            <a:pPr eaLnBrk="1" hangingPunct="1"/>
            <a:r>
              <a:rPr lang="nl-BE" sz="3600" smtClean="0">
                <a:solidFill>
                  <a:schemeClr val="bg1"/>
                </a:solidFill>
              </a:rPr>
              <a:t>Het Veilsysteem </a:t>
            </a:r>
          </a:p>
        </p:txBody>
      </p:sp>
      <p:sp>
        <p:nvSpPr>
          <p:cNvPr id="32770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914400" y="1920875"/>
            <a:ext cx="8229600" cy="4532313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endParaRPr lang="nl-BE" sz="2600" smtClean="0">
              <a:solidFill>
                <a:srgbClr val="376092"/>
              </a:solidFill>
            </a:endParaRPr>
          </a:p>
          <a:p>
            <a:pPr eaLnBrk="1" hangingPunct="1"/>
            <a:endParaRPr lang="nl-BE" sz="2400" smtClean="0">
              <a:solidFill>
                <a:srgbClr val="376092"/>
              </a:solidFill>
            </a:endParaRPr>
          </a:p>
          <a:p>
            <a:pPr eaLnBrk="1" hangingPunct="1"/>
            <a:r>
              <a:rPr lang="nl-BE" sz="2400" smtClean="0">
                <a:solidFill>
                  <a:srgbClr val="376092"/>
                </a:solidFill>
              </a:rPr>
              <a:t>Hypermodern veilsysteem via internet, sinds juli 2012</a:t>
            </a:r>
          </a:p>
          <a:p>
            <a:pPr eaLnBrk="1" hangingPunct="1"/>
            <a:r>
              <a:rPr lang="nl-BE" sz="2400" smtClean="0">
                <a:solidFill>
                  <a:srgbClr val="376092"/>
                </a:solidFill>
              </a:rPr>
              <a:t>Netwerk verbindt 3 veilklokken </a:t>
            </a:r>
          </a:p>
          <a:p>
            <a:pPr marL="1123950" lvl="2" indent="-457200" eaLnBrk="1" hangingPunct="1">
              <a:buFont typeface="Calibri" pitchFamily="34" charset="0"/>
              <a:buAutoNum type="arabicPeriod"/>
            </a:pPr>
            <a:r>
              <a:rPr lang="nl-BE" sz="1900" smtClean="0">
                <a:solidFill>
                  <a:srgbClr val="376092"/>
                </a:solidFill>
              </a:rPr>
              <a:t>Zeebrugge</a:t>
            </a:r>
          </a:p>
          <a:p>
            <a:pPr marL="1123950" lvl="2" indent="-457200" eaLnBrk="1" hangingPunct="1">
              <a:buFont typeface="Calibri" pitchFamily="34" charset="0"/>
              <a:buAutoNum type="arabicPeriod"/>
            </a:pPr>
            <a:r>
              <a:rPr lang="nl-BE" sz="1900" smtClean="0">
                <a:solidFill>
                  <a:srgbClr val="376092"/>
                </a:solidFill>
              </a:rPr>
              <a:t>Oostende</a:t>
            </a:r>
          </a:p>
          <a:p>
            <a:pPr marL="1123950" lvl="2" indent="-457200" eaLnBrk="1" hangingPunct="1">
              <a:buFont typeface="Calibri" pitchFamily="34" charset="0"/>
              <a:buAutoNum type="arabicPeriod"/>
            </a:pPr>
            <a:r>
              <a:rPr lang="nl-BE" sz="1900" smtClean="0">
                <a:solidFill>
                  <a:srgbClr val="376092"/>
                </a:solidFill>
              </a:rPr>
              <a:t>Nieuwpoort</a:t>
            </a:r>
          </a:p>
          <a:p>
            <a:pPr eaLnBrk="1" hangingPunct="1"/>
            <a:endParaRPr lang="nl-BE" sz="2300" smtClean="0">
              <a:solidFill>
                <a:srgbClr val="376092"/>
              </a:solidFill>
            </a:endParaRPr>
          </a:p>
          <a:p>
            <a:pPr eaLnBrk="1" hangingPunct="1"/>
            <a:r>
              <a:rPr lang="nl-BE" sz="2300" smtClean="0">
                <a:solidFill>
                  <a:srgbClr val="376092"/>
                </a:solidFill>
              </a:rPr>
              <a:t>150 geregistreerde kopers</a:t>
            </a:r>
          </a:p>
          <a:p>
            <a:pPr eaLnBrk="1" hangingPunct="1"/>
            <a:r>
              <a:rPr lang="nl-BE" sz="2300" smtClean="0">
                <a:solidFill>
                  <a:srgbClr val="376092"/>
                </a:solidFill>
              </a:rPr>
              <a:t>60 % van het volume is bestemd voor export</a:t>
            </a:r>
          </a:p>
          <a:p>
            <a:pPr lvl="1" eaLnBrk="1" hangingPunct="1">
              <a:buFont typeface="Arial" charset="0"/>
              <a:buNone/>
            </a:pPr>
            <a:r>
              <a:rPr lang="nl-BE" sz="1900" smtClean="0">
                <a:solidFill>
                  <a:srgbClr val="376092"/>
                </a:solidFill>
                <a:sym typeface="Wingdings" pitchFamily="2" charset="2"/>
              </a:rPr>
              <a:t> Belangrijkste markten zijn Frankrijk, Spanje, Italië, Duitsland &amp; Zwitserland</a:t>
            </a:r>
            <a:endParaRPr lang="nl-BE" sz="1900" smtClean="0">
              <a:solidFill>
                <a:srgbClr val="376092"/>
              </a:solidFill>
            </a:endParaRPr>
          </a:p>
        </p:txBody>
      </p:sp>
      <p:sp>
        <p:nvSpPr>
          <p:cNvPr id="4" name="Rechteraccolade 3"/>
          <p:cNvSpPr/>
          <p:nvPr/>
        </p:nvSpPr>
        <p:spPr>
          <a:xfrm>
            <a:off x="3276600" y="3573463"/>
            <a:ext cx="215900" cy="9350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3635375" y="3689350"/>
            <a:ext cx="4124325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è"/>
              <a:defRPr/>
            </a:pPr>
            <a:r>
              <a:rPr lang="nl-BE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gelijktijdig kopen op 3 locaties </a:t>
            </a:r>
          </a:p>
          <a:p>
            <a:pPr marL="442913" indent="-442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	</a:t>
            </a:r>
          </a:p>
        </p:txBody>
      </p:sp>
      <p:pic>
        <p:nvPicPr>
          <p:cNvPr id="32773" name="Afbeelding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738188"/>
            <a:ext cx="284321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29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6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908050"/>
            <a:ext cx="9136062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6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Toekomstige </a:t>
            </a:r>
            <a:r>
              <a:rPr lang="nl-BE" dirty="0" err="1" smtClean="0"/>
              <a:t>vermarkting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99792" y="3886200"/>
            <a:ext cx="5072608" cy="1752600"/>
          </a:xfrm>
        </p:spPr>
        <p:txBody>
          <a:bodyPr/>
          <a:lstStyle/>
          <a:p>
            <a:pPr algn="l"/>
            <a:r>
              <a:rPr lang="nl-BE" dirty="0" smtClean="0">
                <a:solidFill>
                  <a:schemeClr val="tx1"/>
                </a:solidFill>
              </a:rPr>
              <a:t>1.Blokverkoop</a:t>
            </a:r>
          </a:p>
          <a:p>
            <a:pPr algn="l"/>
            <a:r>
              <a:rPr lang="nl-BE" dirty="0" smtClean="0">
                <a:solidFill>
                  <a:schemeClr val="tx1"/>
                </a:solidFill>
              </a:rPr>
              <a:t>2.Voorverkoop via opbod</a:t>
            </a:r>
          </a:p>
          <a:p>
            <a:pPr algn="l"/>
            <a:r>
              <a:rPr lang="nl-BE" dirty="0" smtClean="0">
                <a:solidFill>
                  <a:schemeClr val="tx1"/>
                </a:solidFill>
              </a:rPr>
              <a:t>3.Bemiddeling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6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9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85217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el 1"/>
          <p:cNvSpPr txBox="1">
            <a:spLocks/>
          </p:cNvSpPr>
          <p:nvPr/>
        </p:nvSpPr>
        <p:spPr bwMode="auto">
          <a:xfrm>
            <a:off x="-108520" y="0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nl-BE" sz="2800" b="1" u="sng" dirty="0">
                <a:latin typeface="Calibri" pitchFamily="34" charset="0"/>
              </a:rPr>
              <a:t>Site Oostende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nl-BE" sz="2800" b="1" u="sng" dirty="0" smtClean="0"/>
              <a:t>Situatie Belgische vloot 2013</a:t>
            </a:r>
          </a:p>
        </p:txBody>
      </p:sp>
      <p:pic>
        <p:nvPicPr>
          <p:cNvPr id="17410" name="Afbeelding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17638"/>
            <a:ext cx="2376488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Afbeelding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417638"/>
            <a:ext cx="2420937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http://i241.photobucket.com/albums/ff109/Kotterfoto/ZB/ZEEBRUGGE/Z431/Z431BJ97/Z431VK3_zps0e5cc7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1412875"/>
            <a:ext cx="242093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kstvak 6"/>
          <p:cNvSpPr txBox="1">
            <a:spLocks noChangeArrowheads="1"/>
          </p:cNvSpPr>
          <p:nvPr/>
        </p:nvSpPr>
        <p:spPr bwMode="auto">
          <a:xfrm>
            <a:off x="3348038" y="3573463"/>
            <a:ext cx="2303462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b="1" u="sng">
                <a:solidFill>
                  <a:schemeClr val="tx2"/>
                </a:solidFill>
                <a:latin typeface="Calibri" pitchFamily="34" charset="0"/>
              </a:rPr>
              <a:t>Eurokotter </a:t>
            </a:r>
          </a:p>
          <a:p>
            <a:pPr algn="ctr"/>
            <a:endParaRPr lang="nl-BE" b="1" u="sng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nl-BE" sz="4000" b="1">
                <a:solidFill>
                  <a:schemeClr val="tx2"/>
                </a:solidFill>
                <a:latin typeface="Calibri" pitchFamily="34" charset="0"/>
              </a:rPr>
              <a:t>18 </a:t>
            </a:r>
          </a:p>
          <a:p>
            <a:pPr algn="ctr"/>
            <a:r>
              <a:rPr lang="nl-BE" b="1">
                <a:solidFill>
                  <a:schemeClr val="tx2"/>
                </a:solidFill>
                <a:latin typeface="Calibri" pitchFamily="34" charset="0"/>
              </a:rPr>
              <a:t>vaartuigen</a:t>
            </a:r>
          </a:p>
        </p:txBody>
      </p:sp>
      <p:sp>
        <p:nvSpPr>
          <p:cNvPr id="17414" name="Tekstvak 7"/>
          <p:cNvSpPr txBox="1">
            <a:spLocks noChangeArrowheads="1"/>
          </p:cNvSpPr>
          <p:nvPr/>
        </p:nvSpPr>
        <p:spPr bwMode="auto">
          <a:xfrm>
            <a:off x="4427538" y="3573463"/>
            <a:ext cx="446405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b="1" dirty="0">
                <a:solidFill>
                  <a:schemeClr val="tx2"/>
                </a:solidFill>
                <a:latin typeface="Calibri" pitchFamily="34" charset="0"/>
              </a:rPr>
              <a:t>   </a:t>
            </a:r>
            <a:r>
              <a:rPr lang="nl-BE" b="1" u="sng" dirty="0">
                <a:solidFill>
                  <a:schemeClr val="tx2"/>
                </a:solidFill>
                <a:latin typeface="Calibri" pitchFamily="34" charset="0"/>
              </a:rPr>
              <a:t>Kustvissers</a:t>
            </a:r>
            <a:r>
              <a:rPr lang="nl-BE" b="1" dirty="0">
                <a:solidFill>
                  <a:schemeClr val="tx2"/>
                </a:solidFill>
                <a:latin typeface="Calibri" pitchFamily="34" charset="0"/>
              </a:rPr>
              <a:t>      </a:t>
            </a:r>
            <a:r>
              <a:rPr lang="nl-BE" b="1" u="sng" dirty="0">
                <a:solidFill>
                  <a:schemeClr val="tx2"/>
                </a:solidFill>
                <a:latin typeface="Calibri" pitchFamily="34" charset="0"/>
              </a:rPr>
              <a:t>Warrelnetvisser</a:t>
            </a:r>
          </a:p>
          <a:p>
            <a:pPr algn="ctr"/>
            <a:endParaRPr lang="nl-BE" b="1" u="sng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nl-BE" sz="4000" b="1" dirty="0">
                <a:solidFill>
                  <a:schemeClr val="tx2"/>
                </a:solidFill>
                <a:latin typeface="Calibri" pitchFamily="34" charset="0"/>
              </a:rPr>
              <a:t>          </a:t>
            </a:r>
            <a:r>
              <a:rPr lang="nl-BE" sz="4000" b="1" dirty="0" smtClean="0">
                <a:solidFill>
                  <a:schemeClr val="tx2"/>
                </a:solidFill>
                <a:latin typeface="Calibri" pitchFamily="34" charset="0"/>
              </a:rPr>
              <a:t>20 </a:t>
            </a:r>
            <a:r>
              <a:rPr lang="nl-BE" sz="4000" b="1" dirty="0">
                <a:solidFill>
                  <a:schemeClr val="tx2"/>
                </a:solidFill>
                <a:latin typeface="Calibri" pitchFamily="34" charset="0"/>
              </a:rPr>
              <a:t>		</a:t>
            </a:r>
            <a:r>
              <a:rPr lang="nl-BE" sz="4000" b="1" dirty="0" smtClean="0">
                <a:solidFill>
                  <a:schemeClr val="tx2"/>
                </a:solidFill>
                <a:latin typeface="Calibri" pitchFamily="34" charset="0"/>
              </a:rPr>
              <a:t>3</a:t>
            </a:r>
            <a:endParaRPr lang="nl-BE" sz="4000" b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nl-BE" b="1" dirty="0">
                <a:solidFill>
                  <a:schemeClr val="tx2"/>
                </a:solidFill>
                <a:latin typeface="Calibri" pitchFamily="34" charset="0"/>
              </a:rPr>
              <a:t>                 vaartuigen          Vaartuig</a:t>
            </a:r>
          </a:p>
        </p:txBody>
      </p:sp>
      <p:sp>
        <p:nvSpPr>
          <p:cNvPr id="9" name="Linkeraccolade 8"/>
          <p:cNvSpPr>
            <a:spLocks/>
          </p:cNvSpPr>
          <p:nvPr/>
        </p:nvSpPr>
        <p:spPr bwMode="auto">
          <a:xfrm rot="-5400000">
            <a:off x="4549775" y="2587626"/>
            <a:ext cx="166687" cy="5738812"/>
          </a:xfrm>
          <a:prstGeom prst="leftBrace">
            <a:avLst>
              <a:gd name="adj1" fmla="val 8288"/>
              <a:gd name="adj2" fmla="val 50000"/>
            </a:avLst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eaVert" anchor="ctr"/>
          <a:lstStyle/>
          <a:p>
            <a:pPr algn="ctr">
              <a:defRPr/>
            </a:pPr>
            <a:endParaRPr lang="nl-NL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416" name="Tekstvak 9"/>
          <p:cNvSpPr txBox="1">
            <a:spLocks noChangeArrowheads="1"/>
          </p:cNvSpPr>
          <p:nvPr/>
        </p:nvSpPr>
        <p:spPr bwMode="auto">
          <a:xfrm>
            <a:off x="3995738" y="5157788"/>
            <a:ext cx="1223962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nl-BE" b="1" u="sng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nl-BE" sz="4000" b="1">
                <a:solidFill>
                  <a:schemeClr val="tx2"/>
                </a:solidFill>
                <a:latin typeface="Calibri" pitchFamily="34" charset="0"/>
              </a:rPr>
              <a:t>75</a:t>
            </a:r>
          </a:p>
        </p:txBody>
      </p:sp>
      <p:sp>
        <p:nvSpPr>
          <p:cNvPr id="17417" name="Tekstvak 10"/>
          <p:cNvSpPr txBox="1">
            <a:spLocks noChangeArrowheads="1"/>
          </p:cNvSpPr>
          <p:nvPr/>
        </p:nvSpPr>
        <p:spPr bwMode="auto">
          <a:xfrm>
            <a:off x="3924300" y="30686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b="1" u="sng">
                <a:solidFill>
                  <a:schemeClr val="tx2"/>
                </a:solidFill>
                <a:latin typeface="Calibri" pitchFamily="34" charset="0"/>
              </a:rPr>
              <a:t>Klein vlootsegment</a:t>
            </a:r>
          </a:p>
        </p:txBody>
      </p:sp>
      <p:sp>
        <p:nvSpPr>
          <p:cNvPr id="12" name="Afgeronde rechthoek 11"/>
          <p:cNvSpPr/>
          <p:nvPr/>
        </p:nvSpPr>
        <p:spPr>
          <a:xfrm>
            <a:off x="3851275" y="3068638"/>
            <a:ext cx="4392613" cy="2236787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2"/>
              </a:solidFill>
            </a:endParaRPr>
          </a:p>
        </p:txBody>
      </p:sp>
      <p:sp>
        <p:nvSpPr>
          <p:cNvPr id="17419" name="Tekstvak 12"/>
          <p:cNvSpPr txBox="1">
            <a:spLocks noChangeArrowheads="1"/>
          </p:cNvSpPr>
          <p:nvPr/>
        </p:nvSpPr>
        <p:spPr bwMode="auto">
          <a:xfrm>
            <a:off x="-252413" y="3068638"/>
            <a:ext cx="4176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b="1" u="sng">
                <a:solidFill>
                  <a:schemeClr val="tx2"/>
                </a:solidFill>
                <a:latin typeface="Calibri" pitchFamily="34" charset="0"/>
              </a:rPr>
              <a:t>Groot vlootsegment</a:t>
            </a:r>
          </a:p>
        </p:txBody>
      </p:sp>
      <p:sp>
        <p:nvSpPr>
          <p:cNvPr id="17420" name="Tekstvak 13"/>
          <p:cNvSpPr txBox="1">
            <a:spLocks noChangeArrowheads="1"/>
          </p:cNvSpPr>
          <p:nvPr/>
        </p:nvSpPr>
        <p:spPr bwMode="auto">
          <a:xfrm>
            <a:off x="684213" y="335756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b="1">
                <a:solidFill>
                  <a:schemeClr val="tx2"/>
                </a:solidFill>
                <a:latin typeface="Calibri" pitchFamily="34" charset="0"/>
              </a:rPr>
              <a:t>            (&gt;221 kw)</a:t>
            </a:r>
            <a:endParaRPr lang="nl-BE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7421" name="Tekstvak 14"/>
          <p:cNvSpPr txBox="1">
            <a:spLocks noChangeArrowheads="1"/>
          </p:cNvSpPr>
          <p:nvPr/>
        </p:nvSpPr>
        <p:spPr bwMode="auto">
          <a:xfrm>
            <a:off x="5435600" y="3357563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b="1">
                <a:solidFill>
                  <a:schemeClr val="tx2"/>
                </a:solidFill>
                <a:latin typeface="Calibri" pitchFamily="34" charset="0"/>
              </a:rPr>
              <a:t>(&lt;221 kw)</a:t>
            </a:r>
          </a:p>
          <a:p>
            <a:endParaRPr lang="nl-BE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611188" y="3068638"/>
            <a:ext cx="2690812" cy="2259012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2"/>
              </a:solidFill>
            </a:endParaRPr>
          </a:p>
        </p:txBody>
      </p:sp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827088" y="4508500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>
              <a:solidFill>
                <a:schemeClr val="tx2"/>
              </a:solidFill>
            </a:endParaRPr>
          </a:p>
        </p:txBody>
      </p:sp>
      <p:sp>
        <p:nvSpPr>
          <p:cNvPr id="17424" name="Text Box 20"/>
          <p:cNvSpPr txBox="1">
            <a:spLocks noChangeArrowheads="1"/>
          </p:cNvSpPr>
          <p:nvPr/>
        </p:nvSpPr>
        <p:spPr bwMode="auto">
          <a:xfrm>
            <a:off x="827088" y="3573463"/>
            <a:ext cx="2519362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b="1" u="sng">
                <a:solidFill>
                  <a:schemeClr val="tx2"/>
                </a:solidFill>
                <a:latin typeface="Calibri" pitchFamily="34" charset="0"/>
              </a:rPr>
              <a:t>Boomkor</a:t>
            </a:r>
            <a:r>
              <a:rPr lang="nl-BE" b="1">
                <a:solidFill>
                  <a:schemeClr val="tx2"/>
                </a:solidFill>
                <a:latin typeface="Calibri" pitchFamily="34" charset="0"/>
              </a:rPr>
              <a:t>    </a:t>
            </a:r>
            <a:r>
              <a:rPr lang="nl-BE" b="1" u="sng">
                <a:solidFill>
                  <a:schemeClr val="tx2"/>
                </a:solidFill>
                <a:latin typeface="Calibri" pitchFamily="34" charset="0"/>
              </a:rPr>
              <a:t>Flyshooter</a:t>
            </a:r>
          </a:p>
          <a:p>
            <a:pPr>
              <a:spcBef>
                <a:spcPct val="50000"/>
              </a:spcBef>
            </a:pPr>
            <a:r>
              <a:rPr lang="nl-BE" sz="4000" b="1">
                <a:solidFill>
                  <a:schemeClr val="tx2"/>
                </a:solidFill>
                <a:latin typeface="Calibri" pitchFamily="34" charset="0"/>
              </a:rPr>
              <a:t>  31</a:t>
            </a:r>
            <a:r>
              <a:rPr lang="nl-BE" sz="4000">
                <a:solidFill>
                  <a:schemeClr val="tx2"/>
                </a:solidFill>
                <a:latin typeface="Calibri" pitchFamily="34" charset="0"/>
              </a:rPr>
              <a:t>      </a:t>
            </a:r>
            <a:r>
              <a:rPr lang="nl-BE" sz="4000" b="1">
                <a:solidFill>
                  <a:schemeClr val="tx2"/>
                </a:solidFill>
                <a:latin typeface="Calibri" pitchFamily="34" charset="0"/>
              </a:rPr>
              <a:t>3</a:t>
            </a:r>
            <a:endParaRPr lang="nl-BE" sz="4000">
              <a:solidFill>
                <a:schemeClr val="tx2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nl-BE" b="1">
                <a:solidFill>
                  <a:schemeClr val="tx2"/>
                </a:solidFill>
                <a:latin typeface="Calibri" pitchFamily="34" charset="0"/>
              </a:rPr>
              <a:t>vaartuigen   vaartuigen</a:t>
            </a:r>
          </a:p>
          <a:p>
            <a:pPr>
              <a:spcBef>
                <a:spcPct val="50000"/>
              </a:spcBef>
            </a:pPr>
            <a:r>
              <a:rPr lang="nl-BE" b="1" u="sng">
                <a:solidFill>
                  <a:schemeClr val="tx2"/>
                </a:solidFill>
                <a:latin typeface="Calibri" pitchFamily="34" charset="0"/>
              </a:rPr>
              <a:t>   </a:t>
            </a:r>
            <a:endParaRPr lang="nl-NL" b="1" u="sng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7425" name="Text Box 18"/>
          <p:cNvSpPr txBox="1">
            <a:spLocks noChangeArrowheads="1"/>
          </p:cNvSpPr>
          <p:nvPr/>
        </p:nvSpPr>
        <p:spPr bwMode="auto">
          <a:xfrm>
            <a:off x="179388" y="6092825"/>
            <a:ext cx="93249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1700">
                <a:solidFill>
                  <a:schemeClr val="tx2"/>
                </a:solidFill>
                <a:latin typeface="Calibri" pitchFamily="34" charset="0"/>
              </a:rPr>
              <a:t>Naast de eigen vloot zijn er 14 lijnvissers - die op zeebaars vissen - die onder Nederlandse vlag varen</a:t>
            </a:r>
            <a:endParaRPr lang="nl-NL" sz="17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geronde rechthoek 8"/>
          <p:cNvSpPr/>
          <p:nvPr/>
        </p:nvSpPr>
        <p:spPr>
          <a:xfrm>
            <a:off x="1368425" y="3883025"/>
            <a:ext cx="1368425" cy="5032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dirty="0"/>
              <a:t>Site Oostende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3679825" y="3892550"/>
            <a:ext cx="1368425" cy="504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dirty="0"/>
              <a:t>Site Zeebrugge</a:t>
            </a:r>
          </a:p>
        </p:txBody>
      </p:sp>
      <p:sp>
        <p:nvSpPr>
          <p:cNvPr id="19459" name="Tekstvak 17"/>
          <p:cNvSpPr txBox="1">
            <a:spLocks noChangeArrowheads="1"/>
          </p:cNvSpPr>
          <p:nvPr/>
        </p:nvSpPr>
        <p:spPr bwMode="auto">
          <a:xfrm>
            <a:off x="-180975" y="4645025"/>
            <a:ext cx="1403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600" b="1" u="sng">
                <a:solidFill>
                  <a:srgbClr val="558ED5"/>
                </a:solidFill>
                <a:latin typeface="Calibri" pitchFamily="34" charset="0"/>
              </a:rPr>
              <a:t>Aanvoer </a:t>
            </a:r>
          </a:p>
          <a:p>
            <a:pPr algn="ctr"/>
            <a:r>
              <a:rPr lang="nl-BE" sz="1600" b="1" u="sng">
                <a:solidFill>
                  <a:srgbClr val="558ED5"/>
                </a:solidFill>
                <a:latin typeface="Calibri" pitchFamily="34" charset="0"/>
              </a:rPr>
              <a:t>2013</a:t>
            </a:r>
          </a:p>
        </p:txBody>
      </p:sp>
      <p:sp>
        <p:nvSpPr>
          <p:cNvPr id="19460" name="Tekstvak 20"/>
          <p:cNvSpPr txBox="1">
            <a:spLocks noChangeArrowheads="1"/>
          </p:cNvSpPr>
          <p:nvPr/>
        </p:nvSpPr>
        <p:spPr bwMode="auto">
          <a:xfrm>
            <a:off x="1331913" y="4652963"/>
            <a:ext cx="1403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2800" b="1">
                <a:solidFill>
                  <a:srgbClr val="558ED5"/>
                </a:solidFill>
                <a:latin typeface="Calibri" pitchFamily="34" charset="0"/>
              </a:rPr>
              <a:t>34.6%</a:t>
            </a:r>
          </a:p>
        </p:txBody>
      </p:sp>
      <p:sp>
        <p:nvSpPr>
          <p:cNvPr id="19461" name="Tekstvak 21"/>
          <p:cNvSpPr txBox="1">
            <a:spLocks noChangeArrowheads="1"/>
          </p:cNvSpPr>
          <p:nvPr/>
        </p:nvSpPr>
        <p:spPr bwMode="auto">
          <a:xfrm>
            <a:off x="3708400" y="4652963"/>
            <a:ext cx="1403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2800" b="1">
                <a:solidFill>
                  <a:srgbClr val="558ED5"/>
                </a:solidFill>
                <a:latin typeface="Calibri" pitchFamily="34" charset="0"/>
              </a:rPr>
              <a:t>64.1%</a:t>
            </a:r>
          </a:p>
        </p:txBody>
      </p:sp>
      <p:sp>
        <p:nvSpPr>
          <p:cNvPr id="26" name="Afgeronde rechthoek 25"/>
          <p:cNvSpPr/>
          <p:nvPr/>
        </p:nvSpPr>
        <p:spPr>
          <a:xfrm>
            <a:off x="6553200" y="3883025"/>
            <a:ext cx="1368425" cy="50323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dirty="0"/>
              <a:t>Visveiling Nieuwpoort</a:t>
            </a:r>
          </a:p>
        </p:txBody>
      </p:sp>
      <p:sp>
        <p:nvSpPr>
          <p:cNvPr id="19463" name="Tekstvak 26"/>
          <p:cNvSpPr txBox="1">
            <a:spLocks noChangeArrowheads="1"/>
          </p:cNvSpPr>
          <p:nvPr/>
        </p:nvSpPr>
        <p:spPr bwMode="auto">
          <a:xfrm>
            <a:off x="6516688" y="4652963"/>
            <a:ext cx="1403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2800" b="1">
                <a:solidFill>
                  <a:srgbClr val="604A7B"/>
                </a:solidFill>
                <a:latin typeface="Calibri" pitchFamily="34" charset="0"/>
              </a:rPr>
              <a:t>1,3%</a:t>
            </a:r>
          </a:p>
        </p:txBody>
      </p:sp>
      <p:sp>
        <p:nvSpPr>
          <p:cNvPr id="31" name="Afgeronde rechthoek 30"/>
          <p:cNvSpPr/>
          <p:nvPr/>
        </p:nvSpPr>
        <p:spPr>
          <a:xfrm>
            <a:off x="971550" y="5545138"/>
            <a:ext cx="7443788" cy="5032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dirty="0"/>
              <a:t>Gezamenlijk veilsysteem + IT systeem </a:t>
            </a:r>
          </a:p>
        </p:txBody>
      </p:sp>
      <p:grpSp>
        <p:nvGrpSpPr>
          <p:cNvPr id="19465" name="Groep 2"/>
          <p:cNvGrpSpPr>
            <a:grpSpLocks/>
          </p:cNvGrpSpPr>
          <p:nvPr/>
        </p:nvGrpSpPr>
        <p:grpSpPr bwMode="auto">
          <a:xfrm>
            <a:off x="2051050" y="2055813"/>
            <a:ext cx="4646613" cy="1085850"/>
            <a:chOff x="1511152" y="1124744"/>
            <a:chExt cx="1403648" cy="1370965"/>
          </a:xfrm>
        </p:grpSpPr>
        <p:sp>
          <p:nvSpPr>
            <p:cNvPr id="38" name="Afgeronde rechthoek 37"/>
            <p:cNvSpPr/>
            <p:nvPr/>
          </p:nvSpPr>
          <p:spPr>
            <a:xfrm>
              <a:off x="1511152" y="1124744"/>
              <a:ext cx="1368161" cy="137096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BE" sz="2400"/>
            </a:p>
          </p:txBody>
        </p:sp>
        <p:sp>
          <p:nvSpPr>
            <p:cNvPr id="19475" name="Tekstvak 18"/>
            <p:cNvSpPr txBox="1">
              <a:spLocks noChangeArrowheads="1"/>
            </p:cNvSpPr>
            <p:nvPr/>
          </p:nvSpPr>
          <p:spPr bwMode="auto">
            <a:xfrm>
              <a:off x="1511152" y="1196900"/>
              <a:ext cx="1403648" cy="1194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BE" sz="2800" b="1" dirty="0">
                  <a:solidFill>
                    <a:srgbClr val="558ED5"/>
                  </a:solidFill>
                  <a:latin typeface="Calibri" pitchFamily="34" charset="0"/>
                </a:rPr>
                <a:t>Volume 2013 : 16.944 Ton</a:t>
              </a:r>
            </a:p>
            <a:p>
              <a:pPr algn="ctr"/>
              <a:r>
                <a:rPr lang="nl-BE" sz="2800" b="1" dirty="0">
                  <a:solidFill>
                    <a:srgbClr val="558ED5"/>
                  </a:solidFill>
                  <a:latin typeface="Calibri" pitchFamily="34" charset="0"/>
                </a:rPr>
                <a:t>Omzet </a:t>
              </a:r>
              <a:r>
                <a:rPr lang="nl-BE" sz="2800" b="1" dirty="0" smtClean="0">
                  <a:solidFill>
                    <a:srgbClr val="558ED5"/>
                  </a:solidFill>
                  <a:latin typeface="Calibri" pitchFamily="34" charset="0"/>
                </a:rPr>
                <a:t>2013 </a:t>
              </a:r>
              <a:r>
                <a:rPr lang="nl-BE" sz="2800" b="1" dirty="0">
                  <a:solidFill>
                    <a:srgbClr val="558ED5"/>
                  </a:solidFill>
                  <a:latin typeface="Calibri" pitchFamily="34" charset="0"/>
                </a:rPr>
                <a:t>: </a:t>
              </a:r>
              <a:r>
                <a:rPr lang="nl-BE" sz="2800" b="1" dirty="0" smtClean="0">
                  <a:solidFill>
                    <a:srgbClr val="558ED5"/>
                  </a:solidFill>
                  <a:latin typeface="Calibri" pitchFamily="34" charset="0"/>
                </a:rPr>
                <a:t>61.8 </a:t>
              </a:r>
              <a:r>
                <a:rPr lang="nl-BE" sz="2800" b="1" dirty="0" err="1">
                  <a:solidFill>
                    <a:srgbClr val="558ED5"/>
                  </a:solidFill>
                  <a:latin typeface="Calibri" pitchFamily="34" charset="0"/>
                </a:rPr>
                <a:t>mio</a:t>
              </a:r>
              <a:r>
                <a:rPr lang="nl-BE" sz="2800" b="1" dirty="0">
                  <a:solidFill>
                    <a:srgbClr val="558ED5"/>
                  </a:solidFill>
                  <a:latin typeface="Calibri" pitchFamily="34" charset="0"/>
                </a:rPr>
                <a:t> €</a:t>
              </a:r>
            </a:p>
          </p:txBody>
        </p:sp>
      </p:grpSp>
      <p:cxnSp>
        <p:nvCxnSpPr>
          <p:cNvPr id="40" name="Rechte verbindingslijn met pijl 39"/>
          <p:cNvCxnSpPr/>
          <p:nvPr/>
        </p:nvCxnSpPr>
        <p:spPr>
          <a:xfrm>
            <a:off x="4356100" y="5157788"/>
            <a:ext cx="0" cy="2619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fgeronde rechthoek 40"/>
          <p:cNvSpPr/>
          <p:nvPr/>
        </p:nvSpPr>
        <p:spPr>
          <a:xfrm>
            <a:off x="2555875" y="6381750"/>
            <a:ext cx="3816350" cy="3603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>
                <a:solidFill>
                  <a:srgbClr val="FFFFFF"/>
                </a:solidFill>
              </a:rPr>
              <a:t>150 Kopers in binnen en buitenland</a:t>
            </a:r>
          </a:p>
        </p:txBody>
      </p:sp>
      <p:pic>
        <p:nvPicPr>
          <p:cNvPr id="194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3388" y="306388"/>
            <a:ext cx="27638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Rechte verbindingslijn met pijl 42"/>
          <p:cNvCxnSpPr/>
          <p:nvPr/>
        </p:nvCxnSpPr>
        <p:spPr>
          <a:xfrm>
            <a:off x="4392613" y="6092825"/>
            <a:ext cx="0" cy="263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>
            <a:off x="2039938" y="3716338"/>
            <a:ext cx="52149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>
            <a:off x="4364038" y="3384550"/>
            <a:ext cx="0" cy="4841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/>
          <p:nvPr/>
        </p:nvCxnSpPr>
        <p:spPr>
          <a:xfrm>
            <a:off x="2051050" y="3716338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>
            <a:off x="7235825" y="3716338"/>
            <a:ext cx="0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Afbeelding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-26988"/>
            <a:ext cx="6624638" cy="826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 txBox="1">
            <a:spLocks/>
          </p:cNvSpPr>
          <p:nvPr/>
        </p:nvSpPr>
        <p:spPr>
          <a:xfrm rot="19838792">
            <a:off x="-1531938" y="1730375"/>
            <a:ext cx="6264276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l-BE" sz="2800" b="1" u="sng" dirty="0" smtClean="0">
                <a:solidFill>
                  <a:schemeClr val="accent1">
                    <a:lumMod val="75000"/>
                  </a:schemeClr>
                </a:solidFill>
              </a:rPr>
              <a:t>Vlaamse visserij : </a:t>
            </a:r>
            <a:br>
              <a:rPr lang="nl-BE" sz="2800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BE" sz="2400" b="1" u="sng" dirty="0" smtClean="0">
                <a:solidFill>
                  <a:schemeClr val="accent1">
                    <a:lumMod val="75000"/>
                  </a:schemeClr>
                </a:solidFill>
              </a:rPr>
              <a:t>verre &amp; diverse visgronden </a:t>
            </a:r>
            <a:endParaRPr lang="nl-BE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5-puntige ster 4"/>
          <p:cNvSpPr/>
          <p:nvPr/>
        </p:nvSpPr>
        <p:spPr>
          <a:xfrm>
            <a:off x="7234238" y="1971675"/>
            <a:ext cx="288925" cy="33655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7421563" y="2095500"/>
            <a:ext cx="9366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1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Hanstholm</a:t>
            </a:r>
            <a:endParaRPr lang="nl-BE" sz="11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5-puntige ster 6"/>
          <p:cNvSpPr/>
          <p:nvPr/>
        </p:nvSpPr>
        <p:spPr>
          <a:xfrm>
            <a:off x="7234238" y="2346325"/>
            <a:ext cx="288925" cy="33655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7378700" y="2420938"/>
            <a:ext cx="9366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1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Thyboron</a:t>
            </a:r>
            <a:endParaRPr lang="nl-BE" sz="11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5-puntige ster 8"/>
          <p:cNvSpPr/>
          <p:nvPr/>
        </p:nvSpPr>
        <p:spPr>
          <a:xfrm>
            <a:off x="6694488" y="3292475"/>
            <a:ext cx="288925" cy="33655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6910388" y="3357563"/>
            <a:ext cx="9366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1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Den Helder</a:t>
            </a:r>
          </a:p>
        </p:txBody>
      </p:sp>
      <p:sp>
        <p:nvSpPr>
          <p:cNvPr id="11" name="5-puntige ster 10"/>
          <p:cNvSpPr/>
          <p:nvPr/>
        </p:nvSpPr>
        <p:spPr>
          <a:xfrm>
            <a:off x="5795963" y="4316413"/>
            <a:ext cx="288925" cy="33655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5940425" y="4464050"/>
            <a:ext cx="9366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1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Le Havre</a:t>
            </a:r>
          </a:p>
        </p:txBody>
      </p:sp>
      <p:sp>
        <p:nvSpPr>
          <p:cNvPr id="13" name="5-puntige ster 12"/>
          <p:cNvSpPr/>
          <p:nvPr/>
        </p:nvSpPr>
        <p:spPr>
          <a:xfrm>
            <a:off x="5435600" y="4316413"/>
            <a:ext cx="288925" cy="33655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4" name="Tekstvak 13"/>
          <p:cNvSpPr txBox="1"/>
          <p:nvPr/>
        </p:nvSpPr>
        <p:spPr>
          <a:xfrm>
            <a:off x="5435600" y="4581525"/>
            <a:ext cx="9366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1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Cherbourg</a:t>
            </a:r>
          </a:p>
        </p:txBody>
      </p:sp>
      <p:sp>
        <p:nvSpPr>
          <p:cNvPr id="15" name="5-puntige ster 14"/>
          <p:cNvSpPr/>
          <p:nvPr/>
        </p:nvSpPr>
        <p:spPr>
          <a:xfrm>
            <a:off x="5457825" y="5251450"/>
            <a:ext cx="288925" cy="33655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6" name="Tekstvak 15"/>
          <p:cNvSpPr txBox="1"/>
          <p:nvPr/>
        </p:nvSpPr>
        <p:spPr>
          <a:xfrm>
            <a:off x="5634038" y="5319713"/>
            <a:ext cx="9366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1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 Rochelle</a:t>
            </a:r>
          </a:p>
        </p:txBody>
      </p:sp>
      <p:sp>
        <p:nvSpPr>
          <p:cNvPr id="17" name="5-puntige ster 16"/>
          <p:cNvSpPr/>
          <p:nvPr/>
        </p:nvSpPr>
        <p:spPr>
          <a:xfrm>
            <a:off x="5148263" y="3141663"/>
            <a:ext cx="288925" cy="33655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8" name="Tekstvak 17"/>
          <p:cNvSpPr txBox="1"/>
          <p:nvPr/>
        </p:nvSpPr>
        <p:spPr>
          <a:xfrm>
            <a:off x="5292725" y="3240088"/>
            <a:ext cx="9366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1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Liverpool</a:t>
            </a:r>
          </a:p>
        </p:txBody>
      </p:sp>
      <p:sp>
        <p:nvSpPr>
          <p:cNvPr id="19" name="5-puntige ster 18"/>
          <p:cNvSpPr/>
          <p:nvPr/>
        </p:nvSpPr>
        <p:spPr>
          <a:xfrm>
            <a:off x="4859338" y="3668713"/>
            <a:ext cx="290512" cy="33655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20" name="Tekstvak 19"/>
          <p:cNvSpPr txBox="1"/>
          <p:nvPr/>
        </p:nvSpPr>
        <p:spPr>
          <a:xfrm>
            <a:off x="5003800" y="3586163"/>
            <a:ext cx="1081088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1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Millford</a:t>
            </a:r>
            <a:r>
              <a:rPr lang="nl-BE" sz="11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haven</a:t>
            </a:r>
          </a:p>
        </p:txBody>
      </p:sp>
      <p:sp>
        <p:nvSpPr>
          <p:cNvPr id="21" name="5-puntige ster 20"/>
          <p:cNvSpPr/>
          <p:nvPr/>
        </p:nvSpPr>
        <p:spPr>
          <a:xfrm>
            <a:off x="5076825" y="3789363"/>
            <a:ext cx="288925" cy="33655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22" name="Tekstvak 21"/>
          <p:cNvSpPr txBox="1"/>
          <p:nvPr/>
        </p:nvSpPr>
        <p:spPr>
          <a:xfrm>
            <a:off x="5219700" y="3887788"/>
            <a:ext cx="9366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1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Swansea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 txBox="1">
            <a:spLocks noChangeArrowheads="1"/>
          </p:cNvSpPr>
          <p:nvPr/>
        </p:nvSpPr>
        <p:spPr bwMode="auto">
          <a:xfrm>
            <a:off x="179388" y="2554288"/>
            <a:ext cx="871378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457200">
              <a:lnSpc>
                <a:spcPct val="80000"/>
              </a:lnSpc>
              <a:spcBef>
                <a:spcPct val="20000"/>
              </a:spcBef>
            </a:pPr>
            <a:endParaRPr lang="nl-BE" sz="2800" dirty="0">
              <a:solidFill>
                <a:srgbClr val="376092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</a:pPr>
            <a:r>
              <a:rPr lang="nl-BE" sz="2800" dirty="0">
                <a:solidFill>
                  <a:srgbClr val="376092"/>
                </a:solidFill>
                <a:latin typeface="Calibri" pitchFamily="34" charset="0"/>
              </a:rPr>
              <a:t>		</a:t>
            </a:r>
            <a:r>
              <a:rPr lang="nl-BE" sz="2800" b="1" u="sng" dirty="0">
                <a:solidFill>
                  <a:srgbClr val="376092"/>
                </a:solidFill>
                <a:latin typeface="Calibri" pitchFamily="34" charset="0"/>
              </a:rPr>
              <a:t>1990</a:t>
            </a:r>
            <a:r>
              <a:rPr lang="nl-BE" sz="2800" b="1" dirty="0">
                <a:solidFill>
                  <a:srgbClr val="376092"/>
                </a:solidFill>
                <a:latin typeface="Calibri" pitchFamily="34" charset="0"/>
              </a:rPr>
              <a:t>						</a:t>
            </a:r>
            <a:r>
              <a:rPr lang="nl-BE" sz="2800" b="1" u="sng" dirty="0">
                <a:solidFill>
                  <a:srgbClr val="376092"/>
                </a:solidFill>
                <a:latin typeface="Calibri" pitchFamily="34" charset="0"/>
              </a:rPr>
              <a:t>2000</a:t>
            </a:r>
            <a:r>
              <a:rPr lang="nl-BE" sz="2800" b="1" dirty="0">
                <a:solidFill>
                  <a:srgbClr val="376092"/>
                </a:solidFill>
                <a:latin typeface="Calibri" pitchFamily="34" charset="0"/>
              </a:rPr>
              <a:t>						</a:t>
            </a:r>
            <a:r>
              <a:rPr lang="nl-BE" sz="2800" b="1" u="sng" dirty="0" smtClean="0">
                <a:solidFill>
                  <a:srgbClr val="376092"/>
                </a:solidFill>
                <a:latin typeface="Calibri" pitchFamily="34" charset="0"/>
              </a:rPr>
              <a:t>2013</a:t>
            </a:r>
            <a:endParaRPr lang="nl-BE" sz="2800" b="1" u="sng" dirty="0">
              <a:solidFill>
                <a:srgbClr val="376092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</a:pPr>
            <a:endParaRPr lang="nl-BE" sz="2800" dirty="0">
              <a:solidFill>
                <a:srgbClr val="376092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</a:pPr>
            <a:r>
              <a:rPr lang="nl-BE" sz="2800" dirty="0">
                <a:solidFill>
                  <a:srgbClr val="376092"/>
                </a:solidFill>
                <a:latin typeface="Calibri" pitchFamily="34" charset="0"/>
              </a:rPr>
              <a:t>	1.450 ton		 		   5.500 ton		   		9.709 ton</a:t>
            </a:r>
            <a:endParaRPr lang="nl-BE" dirty="0">
              <a:solidFill>
                <a:srgbClr val="376092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</a:pPr>
            <a:r>
              <a:rPr lang="nl-BE" dirty="0">
                <a:solidFill>
                  <a:srgbClr val="376092"/>
                </a:solidFill>
                <a:latin typeface="Calibri" pitchFamily="34" charset="0"/>
              </a:rPr>
              <a:t> 4 %  van totaal volume	 		31 % van totaal volume	    	57 % van totaal  volume</a:t>
            </a: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</a:pPr>
            <a:endParaRPr lang="nl-BE" sz="900" dirty="0">
              <a:solidFill>
                <a:srgbClr val="376092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</a:pPr>
            <a:endParaRPr lang="nl-BE" sz="900" dirty="0">
              <a:solidFill>
                <a:srgbClr val="376092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</a:pPr>
            <a:endParaRPr lang="nl-BE" sz="900" dirty="0">
              <a:solidFill>
                <a:srgbClr val="376092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</a:pPr>
            <a:endParaRPr lang="nl-BE" sz="900" dirty="0">
              <a:solidFill>
                <a:srgbClr val="376092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</a:pPr>
            <a:r>
              <a:rPr lang="nl-BE" sz="2000" dirty="0">
                <a:solidFill>
                  <a:srgbClr val="376092"/>
                </a:solidFill>
                <a:latin typeface="Calibri" pitchFamily="34" charset="0"/>
              </a:rPr>
              <a:t>Diesel  0,19 €/L	              		Diesel 0,30 €/L              		Diesel  0,64 €/L</a:t>
            </a: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</a:pPr>
            <a:endParaRPr lang="nl-BE" sz="2000" dirty="0">
              <a:solidFill>
                <a:srgbClr val="376092"/>
              </a:solidFill>
              <a:latin typeface="Calibri" pitchFamily="34" charset="0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</a:pPr>
            <a:endParaRPr lang="nl-BE" sz="2000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22530" name="Titel 1"/>
          <p:cNvSpPr txBox="1"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nl-BE" sz="2800">
                <a:solidFill>
                  <a:schemeClr val="bg1"/>
                </a:solidFill>
                <a:latin typeface="Calibri" pitchFamily="34" charset="0"/>
              </a:rPr>
              <a:t>Kwaliteit aangevoerde vis verhoogt door gebruik van containertransport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itel 1"/>
          <p:cNvSpPr>
            <a:spLocks noGrp="1"/>
          </p:cNvSpPr>
          <p:nvPr>
            <p:ph type="title" idx="4294967295"/>
          </p:nvPr>
        </p:nvSpPr>
        <p:spPr>
          <a:xfrm>
            <a:off x="914400" y="188913"/>
            <a:ext cx="8229600" cy="1143000"/>
          </a:xfrm>
        </p:spPr>
        <p:txBody>
          <a:bodyPr/>
          <a:lstStyle/>
          <a:p>
            <a:pPr eaLnBrk="1" hangingPunct="1"/>
            <a:r>
              <a:rPr lang="nl-BE" sz="3600" smtClean="0"/>
              <a:t>Belangrijkste aangevoerde vissoorten</a:t>
            </a:r>
          </a:p>
        </p:txBody>
      </p:sp>
      <p:sp>
        <p:nvSpPr>
          <p:cNvPr id="23559" name="Tekstvak 15"/>
          <p:cNvSpPr txBox="1">
            <a:spLocks noChangeArrowheads="1"/>
          </p:cNvSpPr>
          <p:nvPr/>
        </p:nvSpPr>
        <p:spPr bwMode="auto">
          <a:xfrm>
            <a:off x="5148263" y="2895600"/>
            <a:ext cx="606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>
                <a:solidFill>
                  <a:schemeClr val="bg1"/>
                </a:solidFill>
                <a:latin typeface="Calibri" pitchFamily="34" charset="0"/>
              </a:rPr>
              <a:t>16%</a:t>
            </a:r>
          </a:p>
        </p:txBody>
      </p:sp>
      <p:sp>
        <p:nvSpPr>
          <p:cNvPr id="23560" name="Tekstvak 16"/>
          <p:cNvSpPr txBox="1">
            <a:spLocks noChangeArrowheads="1"/>
          </p:cNvSpPr>
          <p:nvPr/>
        </p:nvSpPr>
        <p:spPr bwMode="auto">
          <a:xfrm>
            <a:off x="3779838" y="3389313"/>
            <a:ext cx="606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>
                <a:solidFill>
                  <a:schemeClr val="bg1"/>
                </a:solidFill>
                <a:latin typeface="Calibri" pitchFamily="34" charset="0"/>
              </a:rPr>
              <a:t>53%</a:t>
            </a:r>
          </a:p>
        </p:txBody>
      </p:sp>
      <p:sp>
        <p:nvSpPr>
          <p:cNvPr id="23561" name="Tekstvak 17"/>
          <p:cNvSpPr txBox="1">
            <a:spLocks noChangeArrowheads="1"/>
          </p:cNvSpPr>
          <p:nvPr/>
        </p:nvSpPr>
        <p:spPr bwMode="auto">
          <a:xfrm>
            <a:off x="5765800" y="3533775"/>
            <a:ext cx="606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>
                <a:solidFill>
                  <a:schemeClr val="bg1"/>
                </a:solidFill>
                <a:latin typeface="Calibri" pitchFamily="34" charset="0"/>
              </a:rPr>
              <a:t>26%</a:t>
            </a:r>
          </a:p>
        </p:txBody>
      </p:sp>
      <p:graphicFrame>
        <p:nvGraphicFramePr>
          <p:cNvPr id="23557" name="Grafiek 20"/>
          <p:cNvGraphicFramePr>
            <a:graphicFrameLocks/>
          </p:cNvGraphicFramePr>
          <p:nvPr/>
        </p:nvGraphicFramePr>
        <p:xfrm>
          <a:off x="971550" y="1557338"/>
          <a:ext cx="7281863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4" name="Grafiek" r:id="rId4" imgW="7276910" imgH="3981640" progId="Excel.Chart.8">
                  <p:embed/>
                </p:oleObj>
              </mc:Choice>
              <mc:Fallback>
                <p:oleObj name="Grafiek" r:id="rId4" imgW="7276910" imgH="3981640" progId="Excel.Chart.8">
                  <p:embed/>
                  <p:pic>
                    <p:nvPicPr>
                      <p:cNvPr id="0" name="Grafiek 2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557338"/>
                        <a:ext cx="7281863" cy="397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Tekstvak 18"/>
          <p:cNvSpPr txBox="1">
            <a:spLocks noChangeArrowheads="1"/>
          </p:cNvSpPr>
          <p:nvPr/>
        </p:nvSpPr>
        <p:spPr bwMode="auto">
          <a:xfrm>
            <a:off x="5003800" y="4048125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2400" b="1">
                <a:solidFill>
                  <a:schemeClr val="bg1"/>
                </a:solidFill>
                <a:latin typeface="Calibri" pitchFamily="34" charset="0"/>
              </a:rPr>
              <a:t>4%</a:t>
            </a:r>
          </a:p>
        </p:txBody>
      </p:sp>
      <p:sp>
        <p:nvSpPr>
          <p:cNvPr id="23563" name="Tekstvak 21"/>
          <p:cNvSpPr txBox="1">
            <a:spLocks noChangeArrowheads="1"/>
          </p:cNvSpPr>
          <p:nvPr/>
        </p:nvSpPr>
        <p:spPr bwMode="auto">
          <a:xfrm>
            <a:off x="4716463" y="2174875"/>
            <a:ext cx="935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2400" b="1">
                <a:solidFill>
                  <a:schemeClr val="bg1"/>
                </a:solidFill>
                <a:latin typeface="Calibri" pitchFamily="34" charset="0"/>
              </a:rPr>
              <a:t>16%</a:t>
            </a:r>
          </a:p>
        </p:txBody>
      </p:sp>
      <p:sp>
        <p:nvSpPr>
          <p:cNvPr id="23564" name="Tekstvak 22"/>
          <p:cNvSpPr txBox="1">
            <a:spLocks noChangeArrowheads="1"/>
          </p:cNvSpPr>
          <p:nvPr/>
        </p:nvSpPr>
        <p:spPr bwMode="auto">
          <a:xfrm>
            <a:off x="6084888" y="2781300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2400" b="1">
                <a:solidFill>
                  <a:schemeClr val="bg1"/>
                </a:solidFill>
                <a:latin typeface="Calibri" pitchFamily="34" charset="0"/>
              </a:rPr>
              <a:t>28%</a:t>
            </a:r>
          </a:p>
        </p:txBody>
      </p:sp>
      <p:sp>
        <p:nvSpPr>
          <p:cNvPr id="23565" name="Tekstvak 23"/>
          <p:cNvSpPr txBox="1">
            <a:spLocks noChangeArrowheads="1"/>
          </p:cNvSpPr>
          <p:nvPr/>
        </p:nvSpPr>
        <p:spPr bwMode="auto">
          <a:xfrm>
            <a:off x="2987675" y="254000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2400" b="1">
                <a:solidFill>
                  <a:schemeClr val="bg1"/>
                </a:solidFill>
                <a:latin typeface="Calibri" pitchFamily="34" charset="0"/>
              </a:rPr>
              <a:t>40%</a:t>
            </a:r>
          </a:p>
        </p:txBody>
      </p:sp>
      <p:sp>
        <p:nvSpPr>
          <p:cNvPr id="23566" name="Tekstvak 24"/>
          <p:cNvSpPr txBox="1">
            <a:spLocks noChangeArrowheads="1"/>
          </p:cNvSpPr>
          <p:nvPr/>
        </p:nvSpPr>
        <p:spPr bwMode="auto">
          <a:xfrm>
            <a:off x="5886450" y="3152775"/>
            <a:ext cx="846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600" u="sng">
                <a:solidFill>
                  <a:schemeClr val="bg1"/>
                </a:solidFill>
                <a:latin typeface="Calibri" pitchFamily="34" charset="0"/>
              </a:rPr>
              <a:t>Pladijs</a:t>
            </a:r>
          </a:p>
        </p:txBody>
      </p:sp>
      <p:sp>
        <p:nvSpPr>
          <p:cNvPr id="23567" name="Tekstvak 25"/>
          <p:cNvSpPr txBox="1">
            <a:spLocks noChangeArrowheads="1"/>
          </p:cNvSpPr>
          <p:nvPr/>
        </p:nvSpPr>
        <p:spPr bwMode="auto">
          <a:xfrm>
            <a:off x="4735513" y="3789363"/>
            <a:ext cx="1276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600" u="sng">
                <a:solidFill>
                  <a:schemeClr val="bg1"/>
                </a:solidFill>
                <a:latin typeface="Calibri" pitchFamily="34" charset="0"/>
              </a:rPr>
              <a:t>Kabeljauw</a:t>
            </a:r>
          </a:p>
        </p:txBody>
      </p:sp>
      <p:sp>
        <p:nvSpPr>
          <p:cNvPr id="23568" name="Tekstvak 26"/>
          <p:cNvSpPr txBox="1">
            <a:spLocks noChangeArrowheads="1"/>
          </p:cNvSpPr>
          <p:nvPr/>
        </p:nvSpPr>
        <p:spPr bwMode="auto">
          <a:xfrm>
            <a:off x="5148263" y="2432050"/>
            <a:ext cx="84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600" u="sng">
                <a:solidFill>
                  <a:schemeClr val="bg1"/>
                </a:solidFill>
                <a:latin typeface="Calibri" pitchFamily="34" charset="0"/>
              </a:rPr>
              <a:t>Tong</a:t>
            </a:r>
          </a:p>
        </p:txBody>
      </p:sp>
      <p:sp>
        <p:nvSpPr>
          <p:cNvPr id="23569" name="Tekstvak 27"/>
          <p:cNvSpPr txBox="1">
            <a:spLocks noChangeArrowheads="1"/>
          </p:cNvSpPr>
          <p:nvPr/>
        </p:nvSpPr>
        <p:spPr bwMode="auto">
          <a:xfrm>
            <a:off x="2819400" y="3000375"/>
            <a:ext cx="12049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600" u="sng">
                <a:solidFill>
                  <a:schemeClr val="bg1"/>
                </a:solidFill>
                <a:latin typeface="Calibri" pitchFamily="34" charset="0"/>
              </a:rPr>
              <a:t>Diversen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1143000"/>
          </a:xfrm>
        </p:spPr>
        <p:txBody>
          <a:bodyPr/>
          <a:lstStyle/>
          <a:p>
            <a:pPr eaLnBrk="1" hangingPunct="1"/>
            <a:r>
              <a:rPr lang="nl-BE" sz="2800" b="1" u="sng" dirty="0" smtClean="0"/>
              <a:t>Belgische visquota terug in stijgende lijn</a:t>
            </a:r>
          </a:p>
        </p:txBody>
      </p:sp>
      <p:sp>
        <p:nvSpPr>
          <p:cNvPr id="25602" name="Rectangle 4"/>
          <p:cNvSpPr txBox="1">
            <a:spLocks noChangeArrowheads="1"/>
          </p:cNvSpPr>
          <p:nvPr/>
        </p:nvSpPr>
        <p:spPr bwMode="auto">
          <a:xfrm>
            <a:off x="107950" y="2060575"/>
            <a:ext cx="9001125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457200">
              <a:spcBef>
                <a:spcPct val="20000"/>
              </a:spcBef>
            </a:pPr>
            <a:endParaRPr lang="nl-BE" sz="3200" dirty="0">
              <a:solidFill>
                <a:srgbClr val="376092"/>
              </a:solidFill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</a:pPr>
            <a:r>
              <a:rPr lang="nl-BE" sz="3200" dirty="0">
                <a:solidFill>
                  <a:srgbClr val="376092"/>
                </a:solidFill>
                <a:latin typeface="Calibri" pitchFamily="34" charset="0"/>
              </a:rPr>
              <a:t>			    	 		</a:t>
            </a:r>
            <a:r>
              <a:rPr lang="nl-BE" sz="3200" b="1" u="sng" dirty="0">
                <a:solidFill>
                  <a:srgbClr val="376092"/>
                </a:solidFill>
                <a:latin typeface="Calibri" pitchFamily="34" charset="0"/>
              </a:rPr>
              <a:t>2011</a:t>
            </a:r>
            <a:r>
              <a:rPr lang="nl-BE" sz="3200" b="1" dirty="0">
                <a:solidFill>
                  <a:srgbClr val="376092"/>
                </a:solidFill>
                <a:latin typeface="Calibri" pitchFamily="34" charset="0"/>
              </a:rPr>
              <a:t>	      	</a:t>
            </a:r>
            <a:r>
              <a:rPr lang="nl-BE" sz="3200" b="1" u="sng" dirty="0">
                <a:solidFill>
                  <a:srgbClr val="376092"/>
                </a:solidFill>
                <a:latin typeface="Calibri" pitchFamily="34" charset="0"/>
              </a:rPr>
              <a:t>2012</a:t>
            </a:r>
            <a:r>
              <a:rPr lang="nl-BE" sz="3200" b="1" dirty="0">
                <a:solidFill>
                  <a:srgbClr val="376092"/>
                </a:solidFill>
                <a:latin typeface="Calibri" pitchFamily="34" charset="0"/>
              </a:rPr>
              <a:t>		 	</a:t>
            </a:r>
            <a:r>
              <a:rPr lang="nl-BE" sz="3200" b="1" u="sng" dirty="0">
                <a:solidFill>
                  <a:srgbClr val="376092"/>
                </a:solidFill>
                <a:latin typeface="Calibri" pitchFamily="34" charset="0"/>
              </a:rPr>
              <a:t>2013</a:t>
            </a:r>
            <a:r>
              <a:rPr lang="nl-BE" sz="3200" b="1" dirty="0">
                <a:solidFill>
                  <a:srgbClr val="376092"/>
                </a:solidFill>
                <a:latin typeface="Calibri" pitchFamily="34" charset="0"/>
              </a:rPr>
              <a:t>	</a:t>
            </a:r>
            <a:r>
              <a:rPr lang="nl-BE" sz="2800" b="1" dirty="0">
                <a:solidFill>
                  <a:srgbClr val="376092"/>
                </a:solidFill>
                <a:latin typeface="Calibri" pitchFamily="34" charset="0"/>
              </a:rPr>
              <a:t>	</a:t>
            </a:r>
            <a:r>
              <a:rPr lang="nl-BE" sz="2400" b="1" dirty="0">
                <a:solidFill>
                  <a:srgbClr val="376092"/>
                </a:solidFill>
                <a:latin typeface="Calibri" pitchFamily="34" charset="0"/>
              </a:rPr>
              <a:t>																  </a:t>
            </a:r>
            <a:r>
              <a:rPr lang="nl-BE" sz="2400" dirty="0">
                <a:solidFill>
                  <a:srgbClr val="376092"/>
                </a:solidFill>
                <a:latin typeface="Calibri" pitchFamily="34" charset="0"/>
              </a:rPr>
              <a:t>	</a:t>
            </a:r>
            <a:endParaRPr lang="nl-BE" sz="2400" u="sng" dirty="0">
              <a:solidFill>
                <a:srgbClr val="376092"/>
              </a:solidFill>
              <a:latin typeface="Calibri" pitchFamily="34" charset="0"/>
            </a:endParaRP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nl-BE" sz="2600" dirty="0">
                <a:solidFill>
                  <a:srgbClr val="376092"/>
                </a:solidFill>
                <a:latin typeface="Calibri" pitchFamily="34" charset="0"/>
              </a:rPr>
              <a:t>Tong	    		4.573 ton	     	4.826 ton       4.498 ton	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nl-BE" sz="2600" dirty="0">
                <a:solidFill>
                  <a:srgbClr val="376092"/>
                </a:solidFill>
                <a:latin typeface="Calibri" pitchFamily="34" charset="0"/>
              </a:rPr>
              <a:t>Pladijs	  		6.424 ton	      8.162 ton       8.431 ton 	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nl-BE" sz="2600" dirty="0">
                <a:solidFill>
                  <a:srgbClr val="376092"/>
                </a:solidFill>
                <a:latin typeface="Calibri" pitchFamily="34" charset="0"/>
              </a:rPr>
              <a:t>Kabeljauw   	1.044 ton	     	1.311 ton	  	1.317 ton 		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None/>
            </a:pPr>
            <a:endParaRPr lang="nl-NL" sz="2600" dirty="0">
              <a:solidFill>
                <a:srgbClr val="37609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Grafiek 15"/>
          <p:cNvGraphicFramePr>
            <a:graphicFrameLocks/>
          </p:cNvGraphicFramePr>
          <p:nvPr/>
        </p:nvGraphicFramePr>
        <p:xfrm>
          <a:off x="425450" y="1285875"/>
          <a:ext cx="8031163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Grafiek" r:id="rId4" imgW="8048434" imgH="4772025" progId="Excel.Chart.8">
                  <p:embed/>
                </p:oleObj>
              </mc:Choice>
              <mc:Fallback>
                <p:oleObj name="Grafiek" r:id="rId4" imgW="8048434" imgH="4772025" progId="Excel.Chart.8">
                  <p:embed/>
                  <p:pic>
                    <p:nvPicPr>
                      <p:cNvPr id="0" name="Grafiek 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1285875"/>
                        <a:ext cx="8031163" cy="476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14400" y="44450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z="2800" dirty="0" smtClean="0">
                <a:solidFill>
                  <a:schemeClr val="bg1"/>
                </a:solidFill>
              </a:rPr>
              <a:t>Het belang van de top 3 in de totale aanvoer neemt af!</a:t>
            </a:r>
            <a:endParaRPr lang="nl-BE" sz="2800" dirty="0">
              <a:solidFill>
                <a:schemeClr val="bg1"/>
              </a:solidFill>
            </a:endParaRPr>
          </a:p>
        </p:txBody>
      </p:sp>
      <p:sp>
        <p:nvSpPr>
          <p:cNvPr id="26627" name="Tekstvak 4"/>
          <p:cNvSpPr txBox="1">
            <a:spLocks noChangeArrowheads="1"/>
          </p:cNvSpPr>
          <p:nvPr/>
        </p:nvSpPr>
        <p:spPr bwMode="auto">
          <a:xfrm>
            <a:off x="576263" y="3933825"/>
            <a:ext cx="1008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>
                <a:latin typeface="Calibri" pitchFamily="34" charset="0"/>
              </a:rPr>
              <a:t>20 000 T</a:t>
            </a:r>
          </a:p>
        </p:txBody>
      </p:sp>
      <p:sp>
        <p:nvSpPr>
          <p:cNvPr id="9" name="PIJL-RECHTS 8"/>
          <p:cNvSpPr/>
          <p:nvPr/>
        </p:nvSpPr>
        <p:spPr>
          <a:xfrm>
            <a:off x="3024188" y="3165475"/>
            <a:ext cx="935037" cy="6397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100" dirty="0"/>
              <a:t>EU Quota-daling</a:t>
            </a:r>
          </a:p>
        </p:txBody>
      </p:sp>
      <p:sp>
        <p:nvSpPr>
          <p:cNvPr id="26629" name="Tekstvak 12"/>
          <p:cNvSpPr txBox="1">
            <a:spLocks noChangeArrowheads="1"/>
          </p:cNvSpPr>
          <p:nvPr/>
        </p:nvSpPr>
        <p:spPr bwMode="auto">
          <a:xfrm>
            <a:off x="3000375" y="4576763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>
                <a:latin typeface="Calibri" pitchFamily="34" charset="0"/>
              </a:rPr>
              <a:t>10 000 T</a:t>
            </a:r>
          </a:p>
        </p:txBody>
      </p:sp>
      <p:sp>
        <p:nvSpPr>
          <p:cNvPr id="26630" name="Tekstvak 13"/>
          <p:cNvSpPr txBox="1">
            <a:spLocks noChangeArrowheads="1"/>
          </p:cNvSpPr>
          <p:nvPr/>
        </p:nvSpPr>
        <p:spPr bwMode="auto">
          <a:xfrm>
            <a:off x="5580063" y="47244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>
                <a:latin typeface="Calibri" pitchFamily="34" charset="0"/>
              </a:rPr>
              <a:t>8 079 T</a:t>
            </a:r>
          </a:p>
        </p:txBody>
      </p:sp>
      <p:sp>
        <p:nvSpPr>
          <p:cNvPr id="26631" name="Tekstvak 16"/>
          <p:cNvSpPr txBox="1">
            <a:spLocks noChangeArrowheads="1"/>
          </p:cNvSpPr>
          <p:nvPr/>
        </p:nvSpPr>
        <p:spPr bwMode="auto">
          <a:xfrm>
            <a:off x="1692275" y="5229225"/>
            <a:ext cx="1008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400">
                <a:latin typeface="Calibri" pitchFamily="34" charset="0"/>
              </a:rPr>
              <a:t>Tong</a:t>
            </a:r>
          </a:p>
        </p:txBody>
      </p:sp>
      <p:sp>
        <p:nvSpPr>
          <p:cNvPr id="26632" name="Tekstvak 17"/>
          <p:cNvSpPr txBox="1">
            <a:spLocks noChangeArrowheads="1"/>
          </p:cNvSpPr>
          <p:nvPr/>
        </p:nvSpPr>
        <p:spPr bwMode="auto">
          <a:xfrm>
            <a:off x="1692275" y="4149725"/>
            <a:ext cx="10080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400">
                <a:latin typeface="Calibri" pitchFamily="34" charset="0"/>
              </a:rPr>
              <a:t>Pladijs</a:t>
            </a:r>
          </a:p>
        </p:txBody>
      </p:sp>
      <p:sp>
        <p:nvSpPr>
          <p:cNvPr id="26633" name="Tekstvak 18"/>
          <p:cNvSpPr txBox="1">
            <a:spLocks noChangeArrowheads="1"/>
          </p:cNvSpPr>
          <p:nvPr/>
        </p:nvSpPr>
        <p:spPr bwMode="auto">
          <a:xfrm>
            <a:off x="1692275" y="3336925"/>
            <a:ext cx="1008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400">
                <a:latin typeface="Calibri" pitchFamily="34" charset="0"/>
              </a:rPr>
              <a:t>Kabeljauw</a:t>
            </a:r>
          </a:p>
        </p:txBody>
      </p:sp>
      <p:sp>
        <p:nvSpPr>
          <p:cNvPr id="26634" name="Tekstvak 19"/>
          <p:cNvSpPr txBox="1">
            <a:spLocks noChangeArrowheads="1"/>
          </p:cNvSpPr>
          <p:nvPr/>
        </p:nvSpPr>
        <p:spPr bwMode="auto">
          <a:xfrm>
            <a:off x="1692275" y="2473325"/>
            <a:ext cx="1008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1400">
                <a:latin typeface="Calibri" pitchFamily="34" charset="0"/>
              </a:rPr>
              <a:t>Divers</a:t>
            </a:r>
          </a:p>
        </p:txBody>
      </p:sp>
      <p:sp>
        <p:nvSpPr>
          <p:cNvPr id="26635" name="Tekstvak 20"/>
          <p:cNvSpPr txBox="1">
            <a:spLocks noChangeArrowheads="1"/>
          </p:cNvSpPr>
          <p:nvPr/>
        </p:nvSpPr>
        <p:spPr bwMode="auto">
          <a:xfrm>
            <a:off x="1763713" y="1484313"/>
            <a:ext cx="1008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>
                <a:latin typeface="Calibri" pitchFamily="34" charset="0"/>
              </a:rPr>
              <a:t>31 000 T</a:t>
            </a:r>
          </a:p>
        </p:txBody>
      </p:sp>
      <p:sp>
        <p:nvSpPr>
          <p:cNvPr id="26636" name="Tekstvak 21"/>
          <p:cNvSpPr txBox="1">
            <a:spLocks noChangeArrowheads="1"/>
          </p:cNvSpPr>
          <p:nvPr/>
        </p:nvSpPr>
        <p:spPr bwMode="auto">
          <a:xfrm>
            <a:off x="4140200" y="3141663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>
                <a:latin typeface="Calibri" pitchFamily="34" charset="0"/>
              </a:rPr>
              <a:t>17 000 T</a:t>
            </a:r>
          </a:p>
        </p:txBody>
      </p:sp>
      <p:sp>
        <p:nvSpPr>
          <p:cNvPr id="26637" name="Tekstvak 22"/>
          <p:cNvSpPr txBox="1">
            <a:spLocks noChangeArrowheads="1"/>
          </p:cNvSpPr>
          <p:nvPr/>
        </p:nvSpPr>
        <p:spPr bwMode="auto">
          <a:xfrm>
            <a:off x="6227763" y="314166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>
                <a:latin typeface="Calibri" pitchFamily="34" charset="0"/>
              </a:rPr>
              <a:t>16 944 T</a:t>
            </a:r>
          </a:p>
        </p:txBody>
      </p:sp>
      <p:sp>
        <p:nvSpPr>
          <p:cNvPr id="7" name="Linkeraccolade 6"/>
          <p:cNvSpPr/>
          <p:nvPr/>
        </p:nvSpPr>
        <p:spPr>
          <a:xfrm>
            <a:off x="1619250" y="3213100"/>
            <a:ext cx="73025" cy="2324100"/>
          </a:xfrm>
          <a:prstGeom prst="leftBrac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24" name="Linkeraccolade 23"/>
          <p:cNvSpPr/>
          <p:nvPr/>
        </p:nvSpPr>
        <p:spPr>
          <a:xfrm>
            <a:off x="3995738" y="4365625"/>
            <a:ext cx="46037" cy="1171575"/>
          </a:xfrm>
          <a:prstGeom prst="leftBrac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25" name="Linkeraccolade 24"/>
          <p:cNvSpPr/>
          <p:nvPr/>
        </p:nvSpPr>
        <p:spPr>
          <a:xfrm>
            <a:off x="6399213" y="4576763"/>
            <a:ext cx="44450" cy="939800"/>
          </a:xfrm>
          <a:prstGeom prst="leftBrac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26641" name="Tekstvak 25"/>
          <p:cNvSpPr txBox="1">
            <a:spLocks noChangeArrowheads="1"/>
          </p:cNvSpPr>
          <p:nvPr/>
        </p:nvSpPr>
        <p:spPr bwMode="auto">
          <a:xfrm>
            <a:off x="1739900" y="2801938"/>
            <a:ext cx="9604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1600">
                <a:solidFill>
                  <a:srgbClr val="FF0000"/>
                </a:solidFill>
                <a:latin typeface="Calibri" pitchFamily="34" charset="0"/>
              </a:rPr>
              <a:t>2,35€/KG</a:t>
            </a:r>
          </a:p>
        </p:txBody>
      </p:sp>
      <p:sp>
        <p:nvSpPr>
          <p:cNvPr id="26642" name="Tekstvak 26"/>
          <p:cNvSpPr txBox="1">
            <a:spLocks noChangeArrowheads="1"/>
          </p:cNvSpPr>
          <p:nvPr/>
        </p:nvSpPr>
        <p:spPr bwMode="auto">
          <a:xfrm>
            <a:off x="4405313" y="1938338"/>
            <a:ext cx="958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1600">
                <a:solidFill>
                  <a:srgbClr val="FF0000"/>
                </a:solidFill>
                <a:latin typeface="Calibri" pitchFamily="34" charset="0"/>
              </a:rPr>
              <a:t>3,56€/KG</a:t>
            </a:r>
          </a:p>
        </p:txBody>
      </p:sp>
      <p:sp>
        <p:nvSpPr>
          <p:cNvPr id="26643" name="Tekstvak 27"/>
          <p:cNvSpPr txBox="1">
            <a:spLocks noChangeArrowheads="1"/>
          </p:cNvSpPr>
          <p:nvPr/>
        </p:nvSpPr>
        <p:spPr bwMode="auto">
          <a:xfrm>
            <a:off x="6564313" y="1506538"/>
            <a:ext cx="960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1600">
                <a:solidFill>
                  <a:srgbClr val="FF0000"/>
                </a:solidFill>
                <a:latin typeface="Calibri" pitchFamily="34" charset="0"/>
              </a:rPr>
              <a:t>3,63€/KG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2935</TotalTime>
  <Words>254</Words>
  <Application>Microsoft Office PowerPoint</Application>
  <PresentationFormat>Diavoorstelling (4:3)</PresentationFormat>
  <Paragraphs>109</Paragraphs>
  <Slides>14</Slides>
  <Notes>3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6" baseType="lpstr">
      <vt:lpstr>Kantoorthema</vt:lpstr>
      <vt:lpstr>Grafiek</vt:lpstr>
      <vt:lpstr>Welkom op onze site zeebrugge !</vt:lpstr>
      <vt:lpstr>PowerPoint-presentatie</vt:lpstr>
      <vt:lpstr>Situatie Belgische vloot 2013</vt:lpstr>
      <vt:lpstr>PowerPoint-presentatie</vt:lpstr>
      <vt:lpstr>PowerPoint-presentatie</vt:lpstr>
      <vt:lpstr>PowerPoint-presentatie</vt:lpstr>
      <vt:lpstr>Belangrijkste aangevoerde vissoorten</vt:lpstr>
      <vt:lpstr>Belgische visquota terug in stijgende lijn</vt:lpstr>
      <vt:lpstr>Het belang van de top 3 in de totale aanvoer neemt af!</vt:lpstr>
      <vt:lpstr>Het Veilsysteem </vt:lpstr>
      <vt:lpstr>PowerPoint-presentatie</vt:lpstr>
      <vt:lpstr>PowerPoint-presentatie</vt:lpstr>
      <vt:lpstr>Toekomstige vermarkting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 2 Know</dc:title>
  <dc:creator>Sandra</dc:creator>
  <cp:lastModifiedBy>Eddy Landuyt</cp:lastModifiedBy>
  <cp:revision>284</cp:revision>
  <dcterms:created xsi:type="dcterms:W3CDTF">2013-08-07T12:11:33Z</dcterms:created>
  <dcterms:modified xsi:type="dcterms:W3CDTF">2014-06-17T14:09:17Z</dcterms:modified>
</cp:coreProperties>
</file>